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anose="020B0604020202020204" charset="0"/>
      <p:regular r:id="rId14"/>
    </p:embeddedFont>
    <p:embeddedFont>
      <p:font typeface="Canva Sans Bold" panose="020B0604020202020204" charset="0"/>
      <p:regular r:id="rId15"/>
    </p:embeddedFont>
    <p:embeddedFont>
      <p:font typeface="DM Sans" pitchFamily="2" charset="-94"/>
      <p:regular r:id="rId16"/>
    </p:embeddedFont>
    <p:embeddedFont>
      <p:font typeface="DM Sans Bold" charset="-94"/>
      <p:regular r:id="rId17"/>
    </p:embeddedFont>
    <p:embeddedFont>
      <p:font typeface="Open Sans Extra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hyperlink" Target="https://crashstats.nhtsa.dot.gov/Api/Public/ViewPublication/811219"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hyperlink" Target="https://doi.org/10.3390/s1912278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27.svg"/><Relationship Id="rId17" Type="http://schemas.openxmlformats.org/officeDocument/2006/relationships/image" Target="../media/image38.svg"/><Relationship Id="rId2" Type="http://schemas.openxmlformats.org/officeDocument/2006/relationships/image" Target="../media/image1.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6.png"/><Relationship Id="rId5" Type="http://schemas.openxmlformats.org/officeDocument/2006/relationships/image" Target="../media/image8.png"/><Relationship Id="rId15" Type="http://schemas.openxmlformats.org/officeDocument/2006/relationships/image" Target="../media/image36.svg"/><Relationship Id="rId10" Type="http://schemas.openxmlformats.org/officeDocument/2006/relationships/image" Target="../media/image21.svg"/><Relationship Id="rId4" Type="http://schemas.openxmlformats.org/officeDocument/2006/relationships/image" Target="../media/image11.svg"/><Relationship Id="rId9" Type="http://schemas.openxmlformats.org/officeDocument/2006/relationships/image" Target="../media/image20.png"/><Relationship Id="rId1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41.svg"/><Relationship Id="rId3" Type="http://schemas.openxmlformats.org/officeDocument/2006/relationships/image" Target="../media/image28.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7.sv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29.svg"/><Relationship Id="rId9" Type="http://schemas.openxmlformats.org/officeDocument/2006/relationships/image" Target="../media/image39.png"/><Relationship Id="rId1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51.sv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4.png"/><Relationship Id="rId18" Type="http://schemas.openxmlformats.org/officeDocument/2006/relationships/image" Target="../media/image55.svg"/><Relationship Id="rId3" Type="http://schemas.openxmlformats.org/officeDocument/2006/relationships/image" Target="../media/image8.png"/><Relationship Id="rId21" Type="http://schemas.openxmlformats.org/officeDocument/2006/relationships/image" Target="../media/image58.png"/><Relationship Id="rId7" Type="http://schemas.openxmlformats.org/officeDocument/2006/relationships/image" Target="../media/image14.png"/><Relationship Id="rId12" Type="http://schemas.openxmlformats.org/officeDocument/2006/relationships/image" Target="../media/image21.svg"/><Relationship Id="rId17" Type="http://schemas.openxmlformats.org/officeDocument/2006/relationships/image" Target="../media/image54.png"/><Relationship Id="rId2" Type="http://schemas.openxmlformats.org/officeDocument/2006/relationships/image" Target="../media/image1.png"/><Relationship Id="rId16" Type="http://schemas.openxmlformats.org/officeDocument/2006/relationships/image" Target="../media/image29.svg"/><Relationship Id="rId20"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image" Target="../media/image28.png"/><Relationship Id="rId10" Type="http://schemas.openxmlformats.org/officeDocument/2006/relationships/image" Target="../media/image17.svg"/><Relationship Id="rId19" Type="http://schemas.openxmlformats.org/officeDocument/2006/relationships/image" Target="../media/image56.png"/><Relationship Id="rId4" Type="http://schemas.openxmlformats.org/officeDocument/2006/relationships/image" Target="../media/image9.svg"/><Relationship Id="rId9" Type="http://schemas.openxmlformats.org/officeDocument/2006/relationships/image" Target="../media/image16.png"/><Relationship Id="rId1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14.png"/><Relationship Id="rId18" Type="http://schemas.openxmlformats.org/officeDocument/2006/relationships/image" Target="../media/image25.svg"/><Relationship Id="rId3" Type="http://schemas.microsoft.com/office/2007/relationships/media" Target="../media/media2.mp4"/><Relationship Id="rId21" Type="http://schemas.openxmlformats.org/officeDocument/2006/relationships/image" Target="../media/image64.jpeg"/><Relationship Id="rId7" Type="http://schemas.openxmlformats.org/officeDocument/2006/relationships/image" Target="../media/image62.png"/><Relationship Id="rId12" Type="http://schemas.openxmlformats.org/officeDocument/2006/relationships/image" Target="../media/image11.svg"/><Relationship Id="rId17" Type="http://schemas.openxmlformats.org/officeDocument/2006/relationships/image" Target="../media/image24.png"/><Relationship Id="rId2" Type="http://schemas.openxmlformats.org/officeDocument/2006/relationships/video" Target="../media/media1.mp4"/><Relationship Id="rId16" Type="http://schemas.openxmlformats.org/officeDocument/2006/relationships/image" Target="../media/image21.svg"/><Relationship Id="rId20" Type="http://schemas.openxmlformats.org/officeDocument/2006/relationships/image" Target="../media/image29.svg"/><Relationship Id="rId1" Type="http://schemas.microsoft.com/office/2007/relationships/media" Target="../media/media1.mp4"/><Relationship Id="rId6" Type="http://schemas.openxmlformats.org/officeDocument/2006/relationships/image" Target="../media/image1.png"/><Relationship Id="rId11" Type="http://schemas.openxmlformats.org/officeDocument/2006/relationships/image" Target="../media/image10.png"/><Relationship Id="rId5" Type="http://schemas.openxmlformats.org/officeDocument/2006/relationships/slideLayout" Target="../slideLayouts/slideLayout7.xml"/><Relationship Id="rId15" Type="http://schemas.openxmlformats.org/officeDocument/2006/relationships/image" Target="../media/image20.png"/><Relationship Id="rId10" Type="http://schemas.openxmlformats.org/officeDocument/2006/relationships/image" Target="../media/image9.svg"/><Relationship Id="rId19" Type="http://schemas.openxmlformats.org/officeDocument/2006/relationships/image" Target="../media/image28.png"/><Relationship Id="rId4" Type="http://schemas.openxmlformats.org/officeDocument/2006/relationships/video" Target="../media/media2.mp4"/><Relationship Id="rId9" Type="http://schemas.openxmlformats.org/officeDocument/2006/relationships/image" Target="../media/image8.png"/><Relationship Id="rId14" Type="http://schemas.openxmlformats.org/officeDocument/2006/relationships/image" Target="../media/image15.svg"/><Relationship Id="rId22" Type="http://schemas.openxmlformats.org/officeDocument/2006/relationships/image" Target="../media/image65.jpeg"/></Relationships>
</file>

<file path=ppt/slides/_rels/slide9.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34" Type="http://schemas.openxmlformats.org/officeDocument/2006/relationships/image" Target="../media/image71.sv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70.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32" Type="http://schemas.openxmlformats.org/officeDocument/2006/relationships/image" Target="../media/image69.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68.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67.svg"/><Relationship Id="rId35" Type="http://schemas.openxmlformats.org/officeDocument/2006/relationships/image" Target="../media/image72.gif"/><Relationship Id="rId8"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US"/>
          </a:p>
        </p:txBody>
      </p:sp>
      <p:sp>
        <p:nvSpPr>
          <p:cNvPr id="17" name="Freeform 17"/>
          <p:cNvSpPr/>
          <p:nvPr/>
        </p:nvSpPr>
        <p:spPr>
          <a:xfrm flipH="1">
            <a:off x="14832426" y="7434593"/>
            <a:ext cx="3000246" cy="2574756"/>
          </a:xfrm>
          <a:custGeom>
            <a:avLst/>
            <a:gdLst/>
            <a:ahLst/>
            <a:cxnLst/>
            <a:rect l="l" t="t" r="r" b="b"/>
            <a:pathLst>
              <a:path w="3000246" h="2574756">
                <a:moveTo>
                  <a:pt x="3000246" y="0"/>
                </a:moveTo>
                <a:lnTo>
                  <a:pt x="0" y="0"/>
                </a:lnTo>
                <a:lnTo>
                  <a:pt x="0" y="2574756"/>
                </a:lnTo>
                <a:lnTo>
                  <a:pt x="3000246" y="2574756"/>
                </a:lnTo>
                <a:lnTo>
                  <a:pt x="3000246"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18" name="TextBox 18"/>
          <p:cNvSpPr txBox="1"/>
          <p:nvPr/>
        </p:nvSpPr>
        <p:spPr>
          <a:xfrm>
            <a:off x="3625774" y="1452475"/>
            <a:ext cx="10910396" cy="2812414"/>
          </a:xfrm>
          <a:prstGeom prst="rect">
            <a:avLst/>
          </a:prstGeom>
        </p:spPr>
        <p:txBody>
          <a:bodyPr lIns="0" tIns="0" rIns="0" bIns="0" rtlCol="0" anchor="t">
            <a:spAutoFit/>
          </a:bodyPr>
          <a:lstStyle/>
          <a:p>
            <a:pPr algn="ctr">
              <a:lnSpc>
                <a:spcPts val="9399"/>
              </a:lnSpc>
            </a:pPr>
            <a:r>
              <a:rPr lang="en-US" sz="9999">
                <a:solidFill>
                  <a:srgbClr val="000000"/>
                </a:solidFill>
                <a:latin typeface="DM Sans Bold"/>
              </a:rPr>
              <a:t>AutoCare</a:t>
            </a:r>
          </a:p>
          <a:p>
            <a:pPr algn="ctr">
              <a:lnSpc>
                <a:spcPts val="1691"/>
              </a:lnSpc>
            </a:pPr>
            <a:endParaRPr lang="en-US" sz="9999">
              <a:solidFill>
                <a:srgbClr val="000000"/>
              </a:solidFill>
              <a:latin typeface="DM Sans Bold"/>
            </a:endParaRPr>
          </a:p>
          <a:p>
            <a:pPr algn="ctr">
              <a:lnSpc>
                <a:spcPts val="3759"/>
              </a:lnSpc>
            </a:pPr>
            <a:r>
              <a:rPr lang="en-US" sz="3999">
                <a:solidFill>
                  <a:srgbClr val="000000"/>
                </a:solidFill>
                <a:latin typeface="DM Sans"/>
              </a:rPr>
              <a:t>Emergency Health Detection and Collaborative Autonomous Driving Support in Autonomous Cars</a:t>
            </a:r>
          </a:p>
        </p:txBody>
      </p:sp>
      <p:sp>
        <p:nvSpPr>
          <p:cNvPr id="19" name="Freeform 19"/>
          <p:cNvSpPr/>
          <p:nvPr/>
        </p:nvSpPr>
        <p:spPr>
          <a:xfrm>
            <a:off x="4674898" y="2274550"/>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3751830" y="4687120"/>
            <a:ext cx="10910396" cy="989330"/>
          </a:xfrm>
          <a:prstGeom prst="rect">
            <a:avLst/>
          </a:prstGeom>
        </p:spPr>
        <p:txBody>
          <a:bodyPr lIns="0" tIns="0" rIns="0" bIns="0" rtlCol="0" anchor="t">
            <a:spAutoFit/>
          </a:bodyPr>
          <a:lstStyle/>
          <a:p>
            <a:pPr algn="ctr">
              <a:lnSpc>
                <a:spcPts val="3759"/>
              </a:lnSpc>
            </a:pPr>
            <a:r>
              <a:rPr lang="en-US" sz="3999">
                <a:solidFill>
                  <a:srgbClr val="000000"/>
                </a:solidFill>
                <a:latin typeface="DM Sans"/>
              </a:rPr>
              <a:t>V2I  &amp; V2N</a:t>
            </a:r>
          </a:p>
          <a:p>
            <a:pPr algn="ctr">
              <a:lnSpc>
                <a:spcPts val="3759"/>
              </a:lnSpc>
            </a:pPr>
            <a:r>
              <a:rPr lang="en-US" sz="3999">
                <a:solidFill>
                  <a:srgbClr val="000000"/>
                </a:solidFill>
                <a:latin typeface="DM Sans"/>
              </a:rPr>
              <a:t>Communication Modules</a:t>
            </a:r>
          </a:p>
        </p:txBody>
      </p:sp>
      <p:sp>
        <p:nvSpPr>
          <p:cNvPr id="21" name="Freeform 21"/>
          <p:cNvSpPr/>
          <p:nvPr/>
        </p:nvSpPr>
        <p:spPr>
          <a:xfrm>
            <a:off x="781955" y="522580"/>
            <a:ext cx="1788594" cy="1540426"/>
          </a:xfrm>
          <a:custGeom>
            <a:avLst/>
            <a:gdLst/>
            <a:ahLst/>
            <a:cxnLst/>
            <a:rect l="l" t="t" r="r" b="b"/>
            <a:pathLst>
              <a:path w="1788594" h="1540426">
                <a:moveTo>
                  <a:pt x="0" y="0"/>
                </a:moveTo>
                <a:lnTo>
                  <a:pt x="1788594" y="0"/>
                </a:lnTo>
                <a:lnTo>
                  <a:pt x="1788594" y="1540427"/>
                </a:lnTo>
                <a:lnTo>
                  <a:pt x="0" y="1540427"/>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n-US"/>
          </a:p>
        </p:txBody>
      </p:sp>
      <p:sp>
        <p:nvSpPr>
          <p:cNvPr id="22" name="TextBox 22"/>
          <p:cNvSpPr txBox="1"/>
          <p:nvPr/>
        </p:nvSpPr>
        <p:spPr>
          <a:xfrm>
            <a:off x="4914102" y="6987770"/>
            <a:ext cx="8459795" cy="113047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Presented by Dilek Taylı</a:t>
            </a:r>
          </a:p>
          <a:p>
            <a:pPr algn="ctr">
              <a:lnSpc>
                <a:spcPts val="4381"/>
              </a:lnSpc>
            </a:pPr>
            <a:r>
              <a:rPr lang="en-US" sz="4381" spc="-87">
                <a:solidFill>
                  <a:srgbClr val="000000"/>
                </a:solidFill>
                <a:latin typeface="DM Sans Bold"/>
              </a:rPr>
              <a:t>21.01.2023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TextBox 3"/>
          <p:cNvSpPr txBox="1"/>
          <p:nvPr/>
        </p:nvSpPr>
        <p:spPr>
          <a:xfrm>
            <a:off x="1504950" y="2811511"/>
            <a:ext cx="14247910" cy="5657850"/>
          </a:xfrm>
          <a:prstGeom prst="rect">
            <a:avLst/>
          </a:prstGeom>
        </p:spPr>
        <p:txBody>
          <a:bodyPr lIns="0" tIns="0" rIns="0" bIns="0" rtlCol="0" anchor="t">
            <a:spAutoFit/>
          </a:bodyPr>
          <a:lstStyle/>
          <a:p>
            <a:pPr algn="just">
              <a:lnSpc>
                <a:spcPts val="2699"/>
              </a:lnSpc>
            </a:pPr>
            <a:r>
              <a:rPr lang="en-US" sz="1999" spc="119">
                <a:solidFill>
                  <a:srgbClr val="000000"/>
                </a:solidFill>
                <a:latin typeface="DM Sans"/>
              </a:rPr>
              <a:t>{1] Talwar, P. (2021). AUTONOMOUS VEHICLE SAFETY OVERVIEW. International Research Journal of Modernization in Engineering Technology and Science, 3(5). https://www.researchgate.net/publication/351824746_AUTONOMOUS_VEHICLE_SAFETY_OVERVIEW</a:t>
            </a:r>
          </a:p>
          <a:p>
            <a:pPr algn="just">
              <a:lnSpc>
                <a:spcPts val="2699"/>
              </a:lnSpc>
            </a:pPr>
            <a:r>
              <a:rPr lang="en-US" sz="1999" spc="119">
                <a:solidFill>
                  <a:srgbClr val="000000"/>
                </a:solidFill>
                <a:latin typeface="DM Sans"/>
              </a:rPr>
              <a:t>[2] Hanna, R. (2009). The Contribution of Medical Conditions to Passenger Vehicle Crashes. </a:t>
            </a:r>
            <a:r>
              <a:rPr lang="en-US" sz="1999" u="sng" spc="119">
                <a:solidFill>
                  <a:srgbClr val="000000"/>
                </a:solidFill>
                <a:latin typeface="DM Sans"/>
                <a:hlinkClick r:id="rId3" tooltip="https://crashstats.nhtsa.dot.gov/Api/Public/ViewPublication/811219"/>
              </a:rPr>
              <a:t>https://crashstats.nhtsa.dot.gov/Api/Public/ViewPublication/811219</a:t>
            </a:r>
            <a:r>
              <a:rPr lang="en-US" sz="1999" spc="119">
                <a:solidFill>
                  <a:srgbClr val="000000"/>
                </a:solidFill>
                <a:latin typeface="DM Sans"/>
              </a:rPr>
              <a:t> </a:t>
            </a:r>
          </a:p>
          <a:p>
            <a:pPr algn="just">
              <a:lnSpc>
                <a:spcPts val="2699"/>
              </a:lnSpc>
            </a:pPr>
            <a:r>
              <a:rPr lang="en-US" sz="1999" spc="119">
                <a:solidFill>
                  <a:srgbClr val="000000"/>
                </a:solidFill>
                <a:latin typeface="DM Sans"/>
              </a:rPr>
              <a:t>[3] S. Kalitzin, G. Petkov, D. Velis, B. Vledder and F. Lopes da Silva, "Automatic Segmentation of Episodes Containing Epileptic Clonic Seizures in Video Sequences," in IEEE Transactions on Biomedical Engineering, vol. 59, no. 12, pp. 3379-3385, Dec. 2012, doi: 10.1109/TBME.2012.2215609. </a:t>
            </a:r>
          </a:p>
          <a:p>
            <a:pPr algn="just">
              <a:lnSpc>
                <a:spcPts val="2699"/>
              </a:lnSpc>
            </a:pPr>
            <a:r>
              <a:rPr lang="en-US" sz="1999" spc="119">
                <a:solidFill>
                  <a:srgbClr val="000000"/>
                </a:solidFill>
                <a:latin typeface="DM Sans"/>
              </a:rPr>
              <a:t>[4] Chowdhury, M. E., Alzoubi, K., Khandakar, A., Khallifa, R., Abouhasera, R., Koubaa, S., Ahmed, R., &amp; Hasan, M. A. (2019). Wearable real-time heart attack detection and warning system to reduce road accidents. Sensors, 19(12), 2780. </a:t>
            </a:r>
            <a:r>
              <a:rPr lang="en-US" sz="1999" u="sng" spc="119">
                <a:solidFill>
                  <a:srgbClr val="000000"/>
                </a:solidFill>
                <a:latin typeface="DM Sans"/>
                <a:hlinkClick r:id="rId4" tooltip="https://doi.org/10.3390/s19122780"/>
              </a:rPr>
              <a:t>https://doi.org/10.3390/s19122780</a:t>
            </a:r>
            <a:r>
              <a:rPr lang="en-US" sz="1999" spc="119">
                <a:solidFill>
                  <a:srgbClr val="000000"/>
                </a:solidFill>
                <a:latin typeface="DM Sans"/>
              </a:rPr>
              <a:t>  </a:t>
            </a:r>
          </a:p>
          <a:p>
            <a:pPr algn="just">
              <a:lnSpc>
                <a:spcPts val="2699"/>
              </a:lnSpc>
            </a:pPr>
            <a:r>
              <a:rPr lang="en-US" sz="1999" spc="119">
                <a:solidFill>
                  <a:srgbClr val="000000"/>
                </a:solidFill>
                <a:latin typeface="DM Sans"/>
              </a:rPr>
              <a:t>[5] On the use of opportunistic vehicular communication for roadside services advertisement and discovery - Scientific Figure on ResearchGate. Available from: https://www.researchgate.net/figure/Vehicle-to-Infrastructure-V2I-communication_fig1_309546589 [accessed 10 Dec, 2023]</a:t>
            </a:r>
          </a:p>
          <a:p>
            <a:pPr algn="just">
              <a:lnSpc>
                <a:spcPts val="2699"/>
              </a:lnSpc>
            </a:pPr>
            <a:endParaRPr lang="en-US" sz="1999" spc="119">
              <a:solidFill>
                <a:srgbClr val="000000"/>
              </a:solidFill>
              <a:latin typeface="DM Sans"/>
            </a:endParaRPr>
          </a:p>
          <a:p>
            <a:pPr marL="0" lvl="0" indent="0" algn="just">
              <a:lnSpc>
                <a:spcPts val="2699"/>
              </a:lnSpc>
              <a:spcBef>
                <a:spcPct val="0"/>
              </a:spcBef>
            </a:pPr>
            <a:endParaRPr lang="en-US" sz="1999" spc="119">
              <a:solidFill>
                <a:srgbClr val="000000"/>
              </a:solidFill>
              <a:latin typeface="DM Sans"/>
            </a:endParaRPr>
          </a:p>
        </p:txBody>
      </p:sp>
      <p:sp>
        <p:nvSpPr>
          <p:cNvPr id="4" name="Freeform 4"/>
          <p:cNvSpPr/>
          <p:nvPr/>
        </p:nvSpPr>
        <p:spPr>
          <a:xfrm>
            <a:off x="16043564" y="344805"/>
            <a:ext cx="1215736" cy="2057400"/>
          </a:xfrm>
          <a:custGeom>
            <a:avLst/>
            <a:gdLst/>
            <a:ahLst/>
            <a:cxnLst/>
            <a:rect l="l" t="t" r="r" b="b"/>
            <a:pathLst>
              <a:path w="1215736" h="2057400">
                <a:moveTo>
                  <a:pt x="0" y="0"/>
                </a:moveTo>
                <a:lnTo>
                  <a:pt x="1215736" y="0"/>
                </a:lnTo>
                <a:lnTo>
                  <a:pt x="1215736"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504950" y="535305"/>
            <a:ext cx="8751165"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Reference List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000">
            <a:off x="-35685" y="-63711"/>
            <a:ext cx="18359371" cy="10414423"/>
          </a:xfrm>
          <a:custGeom>
            <a:avLst/>
            <a:gdLst/>
            <a:ahLst/>
            <a:cxnLst/>
            <a:rect l="l" t="t" r="r" b="b"/>
            <a:pathLst>
              <a:path w="18359371" h="10414423">
                <a:moveTo>
                  <a:pt x="71816" y="0"/>
                </a:moveTo>
                <a:lnTo>
                  <a:pt x="18359370" y="127673"/>
                </a:lnTo>
                <a:lnTo>
                  <a:pt x="18287554" y="10414422"/>
                </a:lnTo>
                <a:lnTo>
                  <a:pt x="0" y="10286749"/>
                </a:lnTo>
                <a:lnTo>
                  <a:pt x="71816" y="0"/>
                </a:lnTo>
                <a:close/>
              </a:path>
            </a:pathLst>
          </a:custGeom>
          <a:blipFill>
            <a:blip r:embed="rId2">
              <a:alphaModFix amt="55000"/>
            </a:blip>
            <a:stretch>
              <a:fillRect l="-218" t="-18052" r="-218" b="-18052"/>
            </a:stretch>
          </a:blipFill>
        </p:spPr>
        <p:txBody>
          <a:bodyPr/>
          <a:lstStyle/>
          <a:p>
            <a:endParaRPr lang="en-US"/>
          </a:p>
        </p:txBody>
      </p:sp>
      <p:sp>
        <p:nvSpPr>
          <p:cNvPr id="3" name="Freeform 3"/>
          <p:cNvSpPr/>
          <p:nvPr/>
        </p:nvSpPr>
        <p:spPr>
          <a:xfrm>
            <a:off x="14079427" y="5528240"/>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4495295"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504950" y="1864937"/>
            <a:ext cx="8751165"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Link</a:t>
            </a:r>
          </a:p>
        </p:txBody>
      </p:sp>
      <p:sp>
        <p:nvSpPr>
          <p:cNvPr id="6" name="TextBox 6"/>
          <p:cNvSpPr txBox="1"/>
          <p:nvPr/>
        </p:nvSpPr>
        <p:spPr>
          <a:xfrm>
            <a:off x="1504950" y="3518534"/>
            <a:ext cx="15047745" cy="1624966"/>
          </a:xfrm>
          <a:prstGeom prst="rect">
            <a:avLst/>
          </a:prstGeom>
        </p:spPr>
        <p:txBody>
          <a:bodyPr lIns="0" tIns="0" rIns="0" bIns="0" rtlCol="0" anchor="t">
            <a:spAutoFit/>
          </a:bodyPr>
          <a:lstStyle/>
          <a:p>
            <a:pPr marL="0" lvl="0" indent="0">
              <a:lnSpc>
                <a:spcPts val="4319"/>
              </a:lnSpc>
              <a:spcBef>
                <a:spcPct val="0"/>
              </a:spcBef>
            </a:pPr>
            <a:r>
              <a:rPr lang="tr-TR" sz="3199" u="sng" spc="191">
                <a:solidFill>
                  <a:srgbClr val="000000"/>
                </a:solidFill>
                <a:latin typeface="DM Sans Bold"/>
              </a:rPr>
              <a:t>Presentation Video:</a:t>
            </a:r>
          </a:p>
          <a:p>
            <a:pPr marL="0" lvl="0" indent="0">
              <a:lnSpc>
                <a:spcPts val="4319"/>
              </a:lnSpc>
              <a:spcBef>
                <a:spcPct val="0"/>
              </a:spcBef>
            </a:pPr>
            <a:r>
              <a:rPr lang="en-US" sz="3199" spc="191" dirty="0">
                <a:solidFill>
                  <a:srgbClr val="000000"/>
                </a:solidFill>
                <a:latin typeface="DM Sans"/>
              </a:rPr>
              <a:t>https://drive.google.com/file/d/1AxmGJlLLYB3SWdNVpA-3hsLj5nA5n3Th/view?usp=sharing </a:t>
            </a:r>
          </a:p>
        </p:txBody>
      </p:sp>
      <p:sp>
        <p:nvSpPr>
          <p:cNvPr id="7" name="TextBox 7"/>
          <p:cNvSpPr txBox="1"/>
          <p:nvPr/>
        </p:nvSpPr>
        <p:spPr>
          <a:xfrm>
            <a:off x="1504950" y="6281128"/>
            <a:ext cx="15047745" cy="1624966"/>
          </a:xfrm>
          <a:prstGeom prst="rect">
            <a:avLst/>
          </a:prstGeom>
        </p:spPr>
        <p:txBody>
          <a:bodyPr lIns="0" tIns="0" rIns="0" bIns="0" rtlCol="0" anchor="t">
            <a:spAutoFit/>
          </a:bodyPr>
          <a:lstStyle/>
          <a:p>
            <a:pPr marL="0" lvl="0" indent="0">
              <a:lnSpc>
                <a:spcPts val="4319"/>
              </a:lnSpc>
              <a:spcBef>
                <a:spcPct val="0"/>
              </a:spcBef>
            </a:pPr>
            <a:r>
              <a:rPr lang="en-US" sz="3199" u="sng" spc="191">
                <a:solidFill>
                  <a:srgbClr val="000000"/>
                </a:solidFill>
                <a:latin typeface="DM Sans Bold"/>
              </a:rPr>
              <a:t>Demo Videos: </a:t>
            </a:r>
            <a:r>
              <a:rPr lang="en-US" sz="3199" spc="191">
                <a:solidFill>
                  <a:srgbClr val="000000"/>
                </a:solidFill>
                <a:latin typeface="DM Sans"/>
              </a:rPr>
              <a:t>https://drive.google.com/drive/folders/1QB4pIIibxgWxkhRSeJUHvK6crQGYBox4?usp=sharing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6" name="TextBox 16"/>
          <p:cNvSpPr txBox="1"/>
          <p:nvPr/>
        </p:nvSpPr>
        <p:spPr>
          <a:xfrm>
            <a:off x="3688802" y="3824729"/>
            <a:ext cx="10910396" cy="1754786"/>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a:t>
            </a:r>
          </a:p>
        </p:txBody>
      </p:sp>
      <p:sp>
        <p:nvSpPr>
          <p:cNvPr id="17" name="TextBox 17"/>
          <p:cNvSpPr txBox="1"/>
          <p:nvPr/>
        </p:nvSpPr>
        <p:spPr>
          <a:xfrm>
            <a:off x="4860641" y="6811335"/>
            <a:ext cx="845979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Dilek Taylı</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Freeform 6"/>
          <p:cNvSpPr/>
          <p:nvPr/>
        </p:nvSpPr>
        <p:spPr>
          <a:xfrm>
            <a:off x="5109276" y="-1968490"/>
            <a:ext cx="2892762" cy="2919301"/>
          </a:xfrm>
          <a:custGeom>
            <a:avLst/>
            <a:gdLst/>
            <a:ahLst/>
            <a:cxnLst/>
            <a:rect l="l" t="t" r="r" b="b"/>
            <a:pathLst>
              <a:path w="2892762" h="2919301">
                <a:moveTo>
                  <a:pt x="0" y="0"/>
                </a:moveTo>
                <a:lnTo>
                  <a:pt x="2892762" y="0"/>
                </a:lnTo>
                <a:lnTo>
                  <a:pt x="2892762" y="2919300"/>
                </a:lnTo>
                <a:lnTo>
                  <a:pt x="0" y="29193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7458932" y="3259329"/>
            <a:ext cx="10553957" cy="4650398"/>
          </a:xfrm>
          <a:custGeom>
            <a:avLst/>
            <a:gdLst/>
            <a:ahLst/>
            <a:cxnLst/>
            <a:rect l="l" t="t" r="r" b="b"/>
            <a:pathLst>
              <a:path w="10553957" h="4650398">
                <a:moveTo>
                  <a:pt x="0" y="0"/>
                </a:moveTo>
                <a:lnTo>
                  <a:pt x="10553957" y="0"/>
                </a:lnTo>
                <a:lnTo>
                  <a:pt x="10553957" y="4650399"/>
                </a:lnTo>
                <a:lnTo>
                  <a:pt x="0" y="4650399"/>
                </a:lnTo>
                <a:lnTo>
                  <a:pt x="0" y="0"/>
                </a:lnTo>
                <a:close/>
              </a:path>
            </a:pathLst>
          </a:custGeom>
          <a:blipFill>
            <a:blip r:embed="rId13"/>
            <a:stretch>
              <a:fillRect/>
            </a:stretch>
          </a:blipFill>
        </p:spPr>
        <p:txBody>
          <a:bodyPr/>
          <a:lstStyle/>
          <a:p>
            <a:endParaRPr lang="en-US"/>
          </a:p>
        </p:txBody>
      </p:sp>
      <p:sp>
        <p:nvSpPr>
          <p:cNvPr id="9" name="Freeform 9"/>
          <p:cNvSpPr/>
          <p:nvPr/>
        </p:nvSpPr>
        <p:spPr>
          <a:xfrm>
            <a:off x="152753" y="212177"/>
            <a:ext cx="1623065" cy="1018473"/>
          </a:xfrm>
          <a:custGeom>
            <a:avLst/>
            <a:gdLst/>
            <a:ahLst/>
            <a:cxnLst/>
            <a:rect l="l" t="t" r="r" b="b"/>
            <a:pathLst>
              <a:path w="1623065" h="1018473">
                <a:moveTo>
                  <a:pt x="0" y="0"/>
                </a:moveTo>
                <a:lnTo>
                  <a:pt x="1623065" y="0"/>
                </a:lnTo>
                <a:lnTo>
                  <a:pt x="1623065" y="1018474"/>
                </a:lnTo>
                <a:lnTo>
                  <a:pt x="0" y="10184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a:off x="16869333" y="8533697"/>
            <a:ext cx="1143556" cy="1449207"/>
          </a:xfrm>
          <a:custGeom>
            <a:avLst/>
            <a:gdLst/>
            <a:ahLst/>
            <a:cxnLst/>
            <a:rect l="l" t="t" r="r" b="b"/>
            <a:pathLst>
              <a:path w="1143556" h="1449207">
                <a:moveTo>
                  <a:pt x="0" y="0"/>
                </a:moveTo>
                <a:lnTo>
                  <a:pt x="1143556" y="0"/>
                </a:lnTo>
                <a:lnTo>
                  <a:pt x="1143556" y="1449206"/>
                </a:lnTo>
                <a:lnTo>
                  <a:pt x="0" y="14492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1" name="TextBox 11"/>
          <p:cNvSpPr txBox="1"/>
          <p:nvPr/>
        </p:nvSpPr>
        <p:spPr>
          <a:xfrm>
            <a:off x="5219623" y="737256"/>
            <a:ext cx="7848753"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Background</a:t>
            </a:r>
          </a:p>
        </p:txBody>
      </p:sp>
      <p:sp>
        <p:nvSpPr>
          <p:cNvPr id="12" name="TextBox 12"/>
          <p:cNvSpPr txBox="1"/>
          <p:nvPr/>
        </p:nvSpPr>
        <p:spPr>
          <a:xfrm>
            <a:off x="1153111" y="2571771"/>
            <a:ext cx="5402546" cy="5425441"/>
          </a:xfrm>
          <a:prstGeom prst="rect">
            <a:avLst/>
          </a:prstGeom>
        </p:spPr>
        <p:txBody>
          <a:bodyPr lIns="0" tIns="0" rIns="0" bIns="0" rtlCol="0" anchor="t">
            <a:spAutoFit/>
          </a:bodyPr>
          <a:lstStyle/>
          <a:p>
            <a:pPr>
              <a:lnSpc>
                <a:spcPts val="4319"/>
              </a:lnSpc>
            </a:pPr>
            <a:r>
              <a:rPr lang="en-US" sz="3199" spc="191">
                <a:solidFill>
                  <a:srgbClr val="000000"/>
                </a:solidFill>
                <a:latin typeface="DM Sans Bold"/>
              </a:rPr>
              <a:t>Autonomous Vehicles:</a:t>
            </a:r>
          </a:p>
          <a:p>
            <a:pPr marL="690872" lvl="1" indent="-345436">
              <a:lnSpc>
                <a:spcPts val="4319"/>
              </a:lnSpc>
              <a:spcBef>
                <a:spcPct val="0"/>
              </a:spcBef>
              <a:buFont typeface="Arial"/>
              <a:buChar char="•"/>
            </a:pPr>
            <a:r>
              <a:rPr lang="en-US" sz="3199" spc="191">
                <a:solidFill>
                  <a:srgbClr val="000000"/>
                </a:solidFill>
                <a:latin typeface="DM Sans"/>
              </a:rPr>
              <a:t>equipped with sophisticated sensors and intelligent algorithms, have the potential to reform the way we commute, offering increased safety, efficieny, and convenience. </a:t>
            </a:r>
          </a:p>
        </p:txBody>
      </p:sp>
      <p:sp>
        <p:nvSpPr>
          <p:cNvPr id="13" name="TextBox 13"/>
          <p:cNvSpPr txBox="1"/>
          <p:nvPr/>
        </p:nvSpPr>
        <p:spPr>
          <a:xfrm>
            <a:off x="17259300" y="7263718"/>
            <a:ext cx="571778" cy="411108"/>
          </a:xfrm>
          <a:prstGeom prst="rect">
            <a:avLst/>
          </a:prstGeom>
        </p:spPr>
        <p:txBody>
          <a:bodyPr lIns="0" tIns="0" rIns="0" bIns="0" rtlCol="0" anchor="t">
            <a:spAutoFit/>
          </a:bodyPr>
          <a:lstStyle/>
          <a:p>
            <a:pPr algn="ctr">
              <a:lnSpc>
                <a:spcPts val="3456"/>
              </a:lnSpc>
            </a:pPr>
            <a:r>
              <a:rPr lang="en-US" sz="2468">
                <a:solidFill>
                  <a:srgbClr val="000000"/>
                </a:solidFill>
                <a:latin typeface="Canva Sans"/>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6" name="Group 6"/>
          <p:cNvGrpSpPr/>
          <p:nvPr/>
        </p:nvGrpSpPr>
        <p:grpSpPr>
          <a:xfrm>
            <a:off x="649606" y="2538373"/>
            <a:ext cx="7646599" cy="6124154"/>
            <a:chOff x="0" y="0"/>
            <a:chExt cx="10195465" cy="8165539"/>
          </a:xfrm>
        </p:grpSpPr>
        <p:grpSp>
          <p:nvGrpSpPr>
            <p:cNvPr id="7" name="Group 7"/>
            <p:cNvGrpSpPr/>
            <p:nvPr/>
          </p:nvGrpSpPr>
          <p:grpSpPr>
            <a:xfrm>
              <a:off x="0" y="0"/>
              <a:ext cx="10195465" cy="8165539"/>
              <a:chOff x="0" y="0"/>
              <a:chExt cx="2559762" cy="2050111"/>
            </a:xfrm>
          </p:grpSpPr>
          <p:sp>
            <p:nvSpPr>
              <p:cNvPr id="8" name="Freeform 8"/>
              <p:cNvSpPr/>
              <p:nvPr/>
            </p:nvSpPr>
            <p:spPr>
              <a:xfrm>
                <a:off x="0" y="0"/>
                <a:ext cx="2559762" cy="2050111"/>
              </a:xfrm>
              <a:custGeom>
                <a:avLst/>
                <a:gdLst/>
                <a:ahLst/>
                <a:cxnLst/>
                <a:rect l="l" t="t" r="r" b="b"/>
                <a:pathLst>
                  <a:path w="2559762" h="2050111">
                    <a:moveTo>
                      <a:pt x="15187" y="0"/>
                    </a:moveTo>
                    <a:lnTo>
                      <a:pt x="2544575" y="0"/>
                    </a:lnTo>
                    <a:cubicBezTo>
                      <a:pt x="2552962" y="0"/>
                      <a:pt x="2559762" y="6799"/>
                      <a:pt x="2559762" y="15187"/>
                    </a:cubicBezTo>
                    <a:lnTo>
                      <a:pt x="2559762" y="2034924"/>
                    </a:lnTo>
                    <a:cubicBezTo>
                      <a:pt x="2559762" y="2038952"/>
                      <a:pt x="2558162" y="2042815"/>
                      <a:pt x="2555314" y="2045663"/>
                    </a:cubicBezTo>
                    <a:cubicBezTo>
                      <a:pt x="2552466" y="2048511"/>
                      <a:pt x="2548603" y="2050111"/>
                      <a:pt x="2544575" y="2050111"/>
                    </a:cubicBezTo>
                    <a:lnTo>
                      <a:pt x="15187" y="2050111"/>
                    </a:lnTo>
                    <a:cubicBezTo>
                      <a:pt x="6799" y="2050111"/>
                      <a:pt x="0" y="2043312"/>
                      <a:pt x="0" y="2034924"/>
                    </a:cubicBezTo>
                    <a:lnTo>
                      <a:pt x="0" y="15187"/>
                    </a:lnTo>
                    <a:cubicBezTo>
                      <a:pt x="0" y="6799"/>
                      <a:pt x="6799" y="0"/>
                      <a:pt x="15187" y="0"/>
                    </a:cubicBezTo>
                    <a:close/>
                  </a:path>
                </a:pathLst>
              </a:custGeom>
              <a:solidFill>
                <a:srgbClr val="AFD8FF"/>
              </a:solidFill>
            </p:spPr>
            <p:txBody>
              <a:bodyPr/>
              <a:lstStyle/>
              <a:p>
                <a:endParaRPr lang="en-US"/>
              </a:p>
            </p:txBody>
          </p:sp>
          <p:sp>
            <p:nvSpPr>
              <p:cNvPr id="9" name="TextBox 9"/>
              <p:cNvSpPr txBox="1"/>
              <p:nvPr/>
            </p:nvSpPr>
            <p:spPr>
              <a:xfrm>
                <a:off x="0" y="85725"/>
                <a:ext cx="2559762" cy="1964386"/>
              </a:xfrm>
              <a:prstGeom prst="rect">
                <a:avLst/>
              </a:prstGeom>
            </p:spPr>
            <p:txBody>
              <a:bodyPr lIns="50800" tIns="50800" rIns="50800" bIns="50800" rtlCol="0" anchor="ctr"/>
              <a:lstStyle/>
              <a:p>
                <a:pPr algn="ctr">
                  <a:lnSpc>
                    <a:spcPts val="1925"/>
                  </a:lnSpc>
                </a:pPr>
                <a:endParaRPr/>
              </a:p>
            </p:txBody>
          </p:sp>
        </p:grpSp>
        <p:sp>
          <p:nvSpPr>
            <p:cNvPr id="10" name="TextBox 10"/>
            <p:cNvSpPr txBox="1"/>
            <p:nvPr/>
          </p:nvSpPr>
          <p:spPr>
            <a:xfrm>
              <a:off x="1191490" y="548556"/>
              <a:ext cx="7812484" cy="1079373"/>
            </a:xfrm>
            <a:prstGeom prst="rect">
              <a:avLst/>
            </a:prstGeom>
          </p:spPr>
          <p:txBody>
            <a:bodyPr lIns="0" tIns="0" rIns="0" bIns="0" rtlCol="0" anchor="t">
              <a:spAutoFit/>
            </a:bodyPr>
            <a:lstStyle/>
            <a:p>
              <a:pPr algn="just">
                <a:lnSpc>
                  <a:spcPts val="3072"/>
                </a:lnSpc>
              </a:pPr>
              <a:r>
                <a:rPr lang="en-US" sz="3200" spc="-262">
                  <a:solidFill>
                    <a:srgbClr val="000000"/>
                  </a:solidFill>
                  <a:latin typeface="DM Sans Bold"/>
                </a:rPr>
                <a:t>Driver’s profile in terms of medical conditions </a:t>
              </a:r>
            </a:p>
          </p:txBody>
        </p:sp>
        <p:sp>
          <p:nvSpPr>
            <p:cNvPr id="11" name="Freeform 11"/>
            <p:cNvSpPr/>
            <p:nvPr/>
          </p:nvSpPr>
          <p:spPr>
            <a:xfrm>
              <a:off x="801202" y="2289075"/>
              <a:ext cx="8467456" cy="4985139"/>
            </a:xfrm>
            <a:custGeom>
              <a:avLst/>
              <a:gdLst/>
              <a:ahLst/>
              <a:cxnLst/>
              <a:rect l="l" t="t" r="r" b="b"/>
              <a:pathLst>
                <a:path w="8467456" h="4985139">
                  <a:moveTo>
                    <a:pt x="0" y="0"/>
                  </a:moveTo>
                  <a:lnTo>
                    <a:pt x="8467456" y="0"/>
                  </a:lnTo>
                  <a:lnTo>
                    <a:pt x="8467456" y="4985139"/>
                  </a:lnTo>
                  <a:lnTo>
                    <a:pt x="0" y="4985139"/>
                  </a:lnTo>
                  <a:lnTo>
                    <a:pt x="0" y="0"/>
                  </a:lnTo>
                  <a:close/>
                </a:path>
              </a:pathLst>
            </a:custGeom>
            <a:blipFill>
              <a:blip r:embed="rId9"/>
              <a:stretch>
                <a:fillRect r="-5939"/>
              </a:stretch>
            </a:blipFill>
          </p:spPr>
          <p:txBody>
            <a:bodyPr/>
            <a:lstStyle/>
            <a:p>
              <a:endParaRPr lang="en-US"/>
            </a:p>
          </p:txBody>
        </p:sp>
      </p:grpSp>
      <p:grpSp>
        <p:nvGrpSpPr>
          <p:cNvPr id="12" name="Group 12"/>
          <p:cNvGrpSpPr/>
          <p:nvPr/>
        </p:nvGrpSpPr>
        <p:grpSpPr>
          <a:xfrm>
            <a:off x="9453857" y="2538373"/>
            <a:ext cx="7805443" cy="7085447"/>
            <a:chOff x="0" y="0"/>
            <a:chExt cx="10407257" cy="9447262"/>
          </a:xfrm>
        </p:grpSpPr>
        <p:grpSp>
          <p:nvGrpSpPr>
            <p:cNvPr id="13" name="Group 13"/>
            <p:cNvGrpSpPr/>
            <p:nvPr/>
          </p:nvGrpSpPr>
          <p:grpSpPr>
            <a:xfrm>
              <a:off x="0" y="0"/>
              <a:ext cx="10407257" cy="8165539"/>
              <a:chOff x="0" y="0"/>
              <a:chExt cx="2569206" cy="2015800"/>
            </a:xfrm>
          </p:grpSpPr>
          <p:sp>
            <p:nvSpPr>
              <p:cNvPr id="14" name="Freeform 14"/>
              <p:cNvSpPr/>
              <p:nvPr/>
            </p:nvSpPr>
            <p:spPr>
              <a:xfrm>
                <a:off x="0" y="0"/>
                <a:ext cx="2569206" cy="2015800"/>
              </a:xfrm>
              <a:custGeom>
                <a:avLst/>
                <a:gdLst/>
                <a:ahLst/>
                <a:cxnLst/>
                <a:rect l="l" t="t" r="r" b="b"/>
                <a:pathLst>
                  <a:path w="2569206" h="2015800">
                    <a:moveTo>
                      <a:pt x="14878" y="0"/>
                    </a:moveTo>
                    <a:lnTo>
                      <a:pt x="2554328" y="0"/>
                    </a:lnTo>
                    <a:cubicBezTo>
                      <a:pt x="2558274" y="0"/>
                      <a:pt x="2562058" y="1567"/>
                      <a:pt x="2564848" y="4358"/>
                    </a:cubicBezTo>
                    <a:cubicBezTo>
                      <a:pt x="2567638" y="7148"/>
                      <a:pt x="2569206" y="10932"/>
                      <a:pt x="2569206" y="14878"/>
                    </a:cubicBezTo>
                    <a:lnTo>
                      <a:pt x="2569206" y="2000922"/>
                    </a:lnTo>
                    <a:cubicBezTo>
                      <a:pt x="2569206" y="2009139"/>
                      <a:pt x="2562545" y="2015800"/>
                      <a:pt x="2554328" y="2015800"/>
                    </a:cubicBezTo>
                    <a:lnTo>
                      <a:pt x="14878" y="2015800"/>
                    </a:lnTo>
                    <a:cubicBezTo>
                      <a:pt x="6661" y="2015800"/>
                      <a:pt x="0" y="2009139"/>
                      <a:pt x="0" y="2000922"/>
                    </a:cubicBezTo>
                    <a:lnTo>
                      <a:pt x="0" y="14878"/>
                    </a:lnTo>
                    <a:cubicBezTo>
                      <a:pt x="0" y="6661"/>
                      <a:pt x="6661" y="0"/>
                      <a:pt x="14878" y="0"/>
                    </a:cubicBezTo>
                    <a:close/>
                  </a:path>
                </a:pathLst>
              </a:custGeom>
              <a:solidFill>
                <a:srgbClr val="FF8F8F"/>
              </a:solidFill>
            </p:spPr>
            <p:txBody>
              <a:bodyPr/>
              <a:lstStyle/>
              <a:p>
                <a:endParaRPr lang="en-US"/>
              </a:p>
            </p:txBody>
          </p:sp>
          <p:sp>
            <p:nvSpPr>
              <p:cNvPr id="15" name="TextBox 15"/>
              <p:cNvSpPr txBox="1"/>
              <p:nvPr/>
            </p:nvSpPr>
            <p:spPr>
              <a:xfrm>
                <a:off x="0" y="85725"/>
                <a:ext cx="2569206" cy="1930075"/>
              </a:xfrm>
              <a:prstGeom prst="rect">
                <a:avLst/>
              </a:prstGeom>
            </p:spPr>
            <p:txBody>
              <a:bodyPr lIns="50800" tIns="50800" rIns="50800" bIns="50800" rtlCol="0" anchor="ctr"/>
              <a:lstStyle/>
              <a:p>
                <a:pPr algn="ctr">
                  <a:lnSpc>
                    <a:spcPts val="1925"/>
                  </a:lnSpc>
                </a:pPr>
                <a:endParaRPr/>
              </a:p>
            </p:txBody>
          </p:sp>
        </p:grpSp>
        <p:sp>
          <p:nvSpPr>
            <p:cNvPr id="16" name="TextBox 16"/>
            <p:cNvSpPr txBox="1"/>
            <p:nvPr/>
          </p:nvSpPr>
          <p:spPr>
            <a:xfrm>
              <a:off x="1297386" y="548556"/>
              <a:ext cx="8443380" cy="1079373"/>
            </a:xfrm>
            <a:prstGeom prst="rect">
              <a:avLst/>
            </a:prstGeom>
          </p:spPr>
          <p:txBody>
            <a:bodyPr lIns="0" tIns="0" rIns="0" bIns="0" rtlCol="0" anchor="t">
              <a:spAutoFit/>
            </a:bodyPr>
            <a:lstStyle/>
            <a:p>
              <a:pPr algn="just">
                <a:lnSpc>
                  <a:spcPts val="3072"/>
                </a:lnSpc>
              </a:pPr>
              <a:r>
                <a:rPr lang="en-US" sz="3200" spc="-262">
                  <a:solidFill>
                    <a:srgbClr val="000000"/>
                  </a:solidFill>
                  <a:latin typeface="DM Sans Bold"/>
                </a:rPr>
                <a:t>Lack of studies after heart attack detection</a:t>
              </a:r>
            </a:p>
          </p:txBody>
        </p:sp>
        <p:sp>
          <p:nvSpPr>
            <p:cNvPr id="17" name="TextBox 17"/>
            <p:cNvSpPr txBox="1"/>
            <p:nvPr/>
          </p:nvSpPr>
          <p:spPr>
            <a:xfrm>
              <a:off x="666490" y="1871076"/>
              <a:ext cx="9074276" cy="7576186"/>
            </a:xfrm>
            <a:prstGeom prst="rect">
              <a:avLst/>
            </a:prstGeom>
          </p:spPr>
          <p:txBody>
            <a:bodyPr lIns="0" tIns="0" rIns="0" bIns="0" rtlCol="0" anchor="t">
              <a:spAutoFit/>
            </a:bodyPr>
            <a:lstStyle/>
            <a:p>
              <a:pPr marL="582925" lvl="1" indent="-291463" algn="just">
                <a:lnSpc>
                  <a:spcPts val="3779"/>
                </a:lnSpc>
                <a:spcBef>
                  <a:spcPct val="0"/>
                </a:spcBef>
                <a:buFont typeface="Arial"/>
                <a:buChar char="•"/>
              </a:pPr>
              <a:r>
                <a:rPr lang="en-US" sz="2699">
                  <a:solidFill>
                    <a:srgbClr val="000000"/>
                  </a:solidFill>
                  <a:latin typeface="DM Sans"/>
                </a:rPr>
                <a:t>Kalitzin et al. (2012) used 72 different attack videos of 50 people in his study on the detection of attacks [3].</a:t>
              </a:r>
            </a:p>
            <a:p>
              <a:pPr marL="582925" lvl="1" indent="-291463" algn="just">
                <a:lnSpc>
                  <a:spcPts val="3779"/>
                </a:lnSpc>
                <a:spcBef>
                  <a:spcPct val="0"/>
                </a:spcBef>
                <a:buFont typeface="Arial"/>
                <a:buChar char="•"/>
              </a:pPr>
              <a:r>
                <a:rPr lang="en-US" sz="2699">
                  <a:solidFill>
                    <a:srgbClr val="000000"/>
                  </a:solidFill>
                  <a:latin typeface="DM Sans"/>
                </a:rPr>
                <a:t>In Chowdhury et al. (2019) article, the driver's heart attack detection reached a successful prediction rate of over 96 percent, thanks to the watch-style device that the driver can wear on his arm [4].</a:t>
              </a:r>
            </a:p>
            <a:p>
              <a:pPr algn="ctr">
                <a:lnSpc>
                  <a:spcPts val="3779"/>
                </a:lnSpc>
                <a:spcBef>
                  <a:spcPct val="0"/>
                </a:spcBef>
              </a:pPr>
              <a:endParaRPr lang="en-US" sz="2699">
                <a:solidFill>
                  <a:srgbClr val="000000"/>
                </a:solidFill>
                <a:latin typeface="DM Sans"/>
              </a:endParaRPr>
            </a:p>
            <a:p>
              <a:pPr algn="ctr">
                <a:lnSpc>
                  <a:spcPts val="3779"/>
                </a:lnSpc>
                <a:spcBef>
                  <a:spcPct val="0"/>
                </a:spcBef>
              </a:pPr>
              <a:endParaRPr lang="en-US" sz="2699">
                <a:solidFill>
                  <a:srgbClr val="000000"/>
                </a:solidFill>
                <a:latin typeface="DM Sans"/>
              </a:endParaRPr>
            </a:p>
            <a:p>
              <a:pPr algn="ctr">
                <a:lnSpc>
                  <a:spcPts val="3779"/>
                </a:lnSpc>
                <a:spcBef>
                  <a:spcPct val="0"/>
                </a:spcBef>
              </a:pPr>
              <a:endParaRPr lang="en-US" sz="2699">
                <a:solidFill>
                  <a:srgbClr val="000000"/>
                </a:solidFill>
                <a:latin typeface="DM Sans"/>
              </a:endParaRPr>
            </a:p>
          </p:txBody>
        </p:sp>
      </p:grpSp>
      <p:grpSp>
        <p:nvGrpSpPr>
          <p:cNvPr id="18" name="Group 18"/>
          <p:cNvGrpSpPr/>
          <p:nvPr/>
        </p:nvGrpSpPr>
        <p:grpSpPr>
          <a:xfrm>
            <a:off x="1748756" y="-2364815"/>
            <a:ext cx="13849589" cy="4310070"/>
            <a:chOff x="0" y="0"/>
            <a:chExt cx="18466119" cy="5746760"/>
          </a:xfrm>
        </p:grpSpPr>
        <p:sp>
          <p:nvSpPr>
            <p:cNvPr id="19" name="Freeform 19"/>
            <p:cNvSpPr/>
            <p:nvPr/>
          </p:nvSpPr>
          <p:spPr>
            <a:xfrm>
              <a:off x="3632200" y="0"/>
              <a:ext cx="6641269" cy="4974914"/>
            </a:xfrm>
            <a:custGeom>
              <a:avLst/>
              <a:gdLst/>
              <a:ahLst/>
              <a:cxnLst/>
              <a:rect l="l" t="t" r="r" b="b"/>
              <a:pathLst>
                <a:path w="6641269" h="4974914">
                  <a:moveTo>
                    <a:pt x="0" y="0"/>
                  </a:moveTo>
                  <a:lnTo>
                    <a:pt x="6641269" y="0"/>
                  </a:lnTo>
                  <a:lnTo>
                    <a:pt x="6641269" y="4974914"/>
                  </a:lnTo>
                  <a:lnTo>
                    <a:pt x="0" y="497491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0" name="Freeform 20"/>
            <p:cNvSpPr/>
            <p:nvPr/>
          </p:nvSpPr>
          <p:spPr>
            <a:xfrm>
              <a:off x="17081730" y="3612827"/>
              <a:ext cx="1384389" cy="2133933"/>
            </a:xfrm>
            <a:custGeom>
              <a:avLst/>
              <a:gdLst/>
              <a:ahLst/>
              <a:cxnLst/>
              <a:rect l="l" t="t" r="r" b="b"/>
              <a:pathLst>
                <a:path w="1384389" h="2133933">
                  <a:moveTo>
                    <a:pt x="0" y="0"/>
                  </a:moveTo>
                  <a:lnTo>
                    <a:pt x="1384389" y="0"/>
                  </a:lnTo>
                  <a:lnTo>
                    <a:pt x="1384389" y="2133933"/>
                  </a:lnTo>
                  <a:lnTo>
                    <a:pt x="0" y="21339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TextBox 21"/>
            <p:cNvSpPr txBox="1"/>
            <p:nvPr/>
          </p:nvSpPr>
          <p:spPr>
            <a:xfrm>
              <a:off x="0" y="3803327"/>
              <a:ext cx="18466119" cy="1633220"/>
            </a:xfrm>
            <a:prstGeom prst="rect">
              <a:avLst/>
            </a:prstGeom>
          </p:spPr>
          <p:txBody>
            <a:bodyPr lIns="0" tIns="0" rIns="0" bIns="0" rtlCol="0" anchor="t">
              <a:spAutoFit/>
            </a:bodyPr>
            <a:lstStyle/>
            <a:p>
              <a:pPr algn="ctr">
                <a:lnSpc>
                  <a:spcPts val="8730"/>
                </a:lnSpc>
              </a:pPr>
              <a:r>
                <a:rPr lang="en-US" sz="9000">
                  <a:solidFill>
                    <a:srgbClr val="000000"/>
                  </a:solidFill>
                  <a:latin typeface="DM Sans Bold"/>
                </a:rPr>
                <a:t>What is the problem</a:t>
              </a:r>
            </a:p>
          </p:txBody>
        </p:sp>
      </p:grpSp>
      <p:sp>
        <p:nvSpPr>
          <p:cNvPr id="22" name="Freeform 22"/>
          <p:cNvSpPr/>
          <p:nvPr/>
        </p:nvSpPr>
        <p:spPr>
          <a:xfrm>
            <a:off x="16336762" y="8778655"/>
            <a:ext cx="1845076" cy="1690329"/>
          </a:xfrm>
          <a:custGeom>
            <a:avLst/>
            <a:gdLst/>
            <a:ahLst/>
            <a:cxnLst/>
            <a:rect l="l" t="t" r="r" b="b"/>
            <a:pathLst>
              <a:path w="1845076" h="1690329">
                <a:moveTo>
                  <a:pt x="0" y="0"/>
                </a:moveTo>
                <a:lnTo>
                  <a:pt x="1845076" y="0"/>
                </a:lnTo>
                <a:lnTo>
                  <a:pt x="1845076" y="1690329"/>
                </a:lnTo>
                <a:lnTo>
                  <a:pt x="0" y="1690329"/>
                </a:lnTo>
                <a:lnTo>
                  <a:pt x="0" y="0"/>
                </a:lnTo>
                <a:close/>
              </a:path>
            </a:pathLst>
          </a:custGeom>
          <a:blipFill>
            <a:blip r:embed="rId14"/>
            <a:stretch>
              <a:fillRect l="-59799" r="-57036"/>
            </a:stretch>
          </a:blipFill>
        </p:spPr>
        <p:txBody>
          <a:bodyPr/>
          <a:lstStyle/>
          <a:p>
            <a:endParaRPr lang="en-US"/>
          </a:p>
        </p:txBody>
      </p:sp>
      <p:sp>
        <p:nvSpPr>
          <p:cNvPr id="23" name="TextBox 23"/>
          <p:cNvSpPr txBox="1"/>
          <p:nvPr/>
        </p:nvSpPr>
        <p:spPr>
          <a:xfrm>
            <a:off x="7724427" y="7927705"/>
            <a:ext cx="571778" cy="411108"/>
          </a:xfrm>
          <a:prstGeom prst="rect">
            <a:avLst/>
          </a:prstGeom>
        </p:spPr>
        <p:txBody>
          <a:bodyPr lIns="0" tIns="0" rIns="0" bIns="0" rtlCol="0" anchor="t">
            <a:spAutoFit/>
          </a:bodyPr>
          <a:lstStyle/>
          <a:p>
            <a:pPr algn="ctr">
              <a:lnSpc>
                <a:spcPts val="3456"/>
              </a:lnSpc>
            </a:pPr>
            <a:r>
              <a:rPr lang="en-US" sz="2468">
                <a:solidFill>
                  <a:srgbClr val="000000"/>
                </a:solidFill>
                <a:latin typeface="Canva Sans"/>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Freeform 3"/>
          <p:cNvSpPr/>
          <p:nvPr/>
        </p:nvSpPr>
        <p:spPr>
          <a:xfrm rot="-7900054">
            <a:off x="6995389" y="3886070"/>
            <a:ext cx="1012981" cy="454921"/>
          </a:xfrm>
          <a:custGeom>
            <a:avLst/>
            <a:gdLst/>
            <a:ahLst/>
            <a:cxnLst/>
            <a:rect l="l" t="t" r="r" b="b"/>
            <a:pathLst>
              <a:path w="1012981" h="454921">
                <a:moveTo>
                  <a:pt x="0" y="0"/>
                </a:moveTo>
                <a:lnTo>
                  <a:pt x="1012981" y="0"/>
                </a:lnTo>
                <a:lnTo>
                  <a:pt x="1012981" y="454920"/>
                </a:lnTo>
                <a:lnTo>
                  <a:pt x="0" y="454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700000">
            <a:off x="10501239" y="3896661"/>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3209977">
            <a:off x="10466376" y="6591831"/>
            <a:ext cx="1012981" cy="454921"/>
          </a:xfrm>
          <a:custGeom>
            <a:avLst/>
            <a:gdLst/>
            <a:ahLst/>
            <a:cxnLst/>
            <a:rect l="l" t="t" r="r" b="b"/>
            <a:pathLst>
              <a:path w="1012981" h="454921">
                <a:moveTo>
                  <a:pt x="0" y="0"/>
                </a:moveTo>
                <a:lnTo>
                  <a:pt x="1012982" y="0"/>
                </a:lnTo>
                <a:lnTo>
                  <a:pt x="1012982" y="454920"/>
                </a:lnTo>
                <a:lnTo>
                  <a:pt x="0" y="454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7866361">
            <a:off x="6997639" y="6603092"/>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2017610" y="6800261"/>
            <a:ext cx="5587239" cy="2662922"/>
            <a:chOff x="0" y="0"/>
            <a:chExt cx="7449652" cy="3550563"/>
          </a:xfrm>
        </p:grpSpPr>
        <p:grpSp>
          <p:nvGrpSpPr>
            <p:cNvPr id="8" name="Group 8"/>
            <p:cNvGrpSpPr/>
            <p:nvPr/>
          </p:nvGrpSpPr>
          <p:grpSpPr>
            <a:xfrm>
              <a:off x="0" y="0"/>
              <a:ext cx="7449652" cy="3550563"/>
              <a:chOff x="0" y="0"/>
              <a:chExt cx="2065940" cy="984643"/>
            </a:xfrm>
          </p:grpSpPr>
          <p:sp>
            <p:nvSpPr>
              <p:cNvPr id="9" name="Freeform 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US"/>
              </a:p>
            </p:txBody>
          </p:sp>
          <p:sp>
            <p:nvSpPr>
              <p:cNvPr id="10" name="TextBox 1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1" name="TextBox 11"/>
            <p:cNvSpPr txBox="1"/>
            <p:nvPr/>
          </p:nvSpPr>
          <p:spPr>
            <a:xfrm>
              <a:off x="3239700" y="662394"/>
              <a:ext cx="3755503" cy="2196762"/>
            </a:xfrm>
            <a:prstGeom prst="rect">
              <a:avLst/>
            </a:prstGeom>
          </p:spPr>
          <p:txBody>
            <a:bodyPr lIns="0" tIns="0" rIns="0" bIns="0" rtlCol="0" anchor="t">
              <a:spAutoFit/>
            </a:bodyPr>
            <a:lstStyle/>
            <a:p>
              <a:pPr>
                <a:lnSpc>
                  <a:spcPts val="1936"/>
                </a:lnSpc>
              </a:pPr>
              <a:r>
                <a:rPr lang="en-US" sz="1299">
                  <a:solidFill>
                    <a:srgbClr val="000000"/>
                  </a:solidFill>
                  <a:latin typeface="DM Sans Bold"/>
                </a:rPr>
                <a:t>Tools I am using during the project:</a:t>
              </a:r>
            </a:p>
            <a:p>
              <a:pPr marL="280668" lvl="1" indent="-140334">
                <a:lnSpc>
                  <a:spcPts val="1936"/>
                </a:lnSpc>
                <a:buFont typeface="Arial"/>
                <a:buChar char="•"/>
              </a:pPr>
              <a:r>
                <a:rPr lang="en-US" sz="1299">
                  <a:solidFill>
                    <a:srgbClr val="000000"/>
                  </a:solidFill>
                  <a:latin typeface="DM Sans Bold"/>
                </a:rPr>
                <a:t>Omnet++ (5.6.2)</a:t>
              </a:r>
            </a:p>
            <a:p>
              <a:pPr marL="280668" lvl="1" indent="-140334">
                <a:lnSpc>
                  <a:spcPts val="1936"/>
                </a:lnSpc>
                <a:buFont typeface="Arial"/>
                <a:buChar char="•"/>
              </a:pPr>
              <a:r>
                <a:rPr lang="en-US" sz="1299">
                  <a:solidFill>
                    <a:srgbClr val="000000"/>
                  </a:solidFill>
                  <a:latin typeface="DM Sans Bold"/>
                </a:rPr>
                <a:t>Sumo (1.7.0)</a:t>
              </a:r>
            </a:p>
            <a:p>
              <a:pPr marL="280668" lvl="1" indent="-140334">
                <a:lnSpc>
                  <a:spcPts val="1936"/>
                </a:lnSpc>
                <a:buFont typeface="Arial"/>
                <a:buChar char="•"/>
              </a:pPr>
              <a:r>
                <a:rPr lang="en-US" sz="1299">
                  <a:solidFill>
                    <a:srgbClr val="000000"/>
                  </a:solidFill>
                  <a:latin typeface="DM Sans Bold"/>
                </a:rPr>
                <a:t>Veins (5.0)</a:t>
              </a:r>
            </a:p>
            <a:p>
              <a:pPr marL="280668" lvl="1" indent="-140334">
                <a:lnSpc>
                  <a:spcPts val="1936"/>
                </a:lnSpc>
                <a:buFont typeface="Arial"/>
                <a:buChar char="•"/>
              </a:pPr>
              <a:r>
                <a:rPr lang="en-US" sz="1299">
                  <a:solidFill>
                    <a:srgbClr val="000000"/>
                  </a:solidFill>
                  <a:latin typeface="DM Sans Bold"/>
                </a:rPr>
                <a:t>Inet4</a:t>
              </a:r>
            </a:p>
            <a:p>
              <a:pPr marL="280668" lvl="1" indent="-140334">
                <a:lnSpc>
                  <a:spcPts val="1936"/>
                </a:lnSpc>
                <a:buFont typeface="Arial"/>
                <a:buChar char="•"/>
              </a:pPr>
              <a:r>
                <a:rPr lang="en-US" sz="1299">
                  <a:solidFill>
                    <a:srgbClr val="000000"/>
                  </a:solidFill>
                  <a:latin typeface="DM Sans Bold"/>
                </a:rPr>
                <a:t>Open Street Map</a:t>
              </a:r>
            </a:p>
            <a:p>
              <a:pPr marL="280668" lvl="1" indent="-140334" algn="l">
                <a:lnSpc>
                  <a:spcPts val="1936"/>
                </a:lnSpc>
                <a:spcBef>
                  <a:spcPct val="0"/>
                </a:spcBef>
                <a:buFont typeface="Arial"/>
                <a:buChar char="•"/>
              </a:pPr>
              <a:r>
                <a:rPr lang="en-US" sz="1299">
                  <a:solidFill>
                    <a:srgbClr val="000000"/>
                  </a:solidFill>
                  <a:latin typeface="DM Sans Bold"/>
                </a:rPr>
                <a:t>Java OpenStreet Map Editor</a:t>
              </a:r>
            </a:p>
          </p:txBody>
        </p:sp>
        <p:sp>
          <p:nvSpPr>
            <p:cNvPr id="12" name="Freeform 12"/>
            <p:cNvSpPr/>
            <p:nvPr/>
          </p:nvSpPr>
          <p:spPr>
            <a:xfrm>
              <a:off x="363142" y="901328"/>
              <a:ext cx="2072731" cy="2072731"/>
            </a:xfrm>
            <a:custGeom>
              <a:avLst/>
              <a:gdLst/>
              <a:ahLst/>
              <a:cxnLst/>
              <a:rect l="l" t="t" r="r" b="b"/>
              <a:pathLst>
                <a:path w="2072731" h="2072731">
                  <a:moveTo>
                    <a:pt x="0" y="0"/>
                  </a:moveTo>
                  <a:lnTo>
                    <a:pt x="2072730" y="0"/>
                  </a:lnTo>
                  <a:lnTo>
                    <a:pt x="2072730" y="2072731"/>
                  </a:lnTo>
                  <a:lnTo>
                    <a:pt x="0" y="2072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3" name="Group 13"/>
          <p:cNvGrpSpPr/>
          <p:nvPr/>
        </p:nvGrpSpPr>
        <p:grpSpPr>
          <a:xfrm>
            <a:off x="11672061" y="1450608"/>
            <a:ext cx="5587239" cy="2662922"/>
            <a:chOff x="0" y="0"/>
            <a:chExt cx="7449652" cy="3550563"/>
          </a:xfrm>
        </p:grpSpPr>
        <p:grpSp>
          <p:nvGrpSpPr>
            <p:cNvPr id="14" name="Group 14"/>
            <p:cNvGrpSpPr/>
            <p:nvPr/>
          </p:nvGrpSpPr>
          <p:grpSpPr>
            <a:xfrm>
              <a:off x="0" y="0"/>
              <a:ext cx="7449652" cy="3550563"/>
              <a:chOff x="0" y="0"/>
              <a:chExt cx="2065940" cy="984643"/>
            </a:xfrm>
          </p:grpSpPr>
          <p:sp>
            <p:nvSpPr>
              <p:cNvPr id="15" name="Freeform 15"/>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US"/>
              </a:p>
            </p:txBody>
          </p:sp>
          <p:sp>
            <p:nvSpPr>
              <p:cNvPr id="16" name="TextBox 16"/>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7" name="TextBox 17"/>
            <p:cNvSpPr txBox="1"/>
            <p:nvPr/>
          </p:nvSpPr>
          <p:spPr>
            <a:xfrm>
              <a:off x="3467379" y="1036064"/>
              <a:ext cx="3755503" cy="1244262"/>
            </a:xfrm>
            <a:prstGeom prst="rect">
              <a:avLst/>
            </a:prstGeom>
          </p:spPr>
          <p:txBody>
            <a:bodyPr lIns="0" tIns="0" rIns="0" bIns="0" rtlCol="0" anchor="t">
              <a:spAutoFit/>
            </a:bodyPr>
            <a:lstStyle/>
            <a:p>
              <a:pPr>
                <a:lnSpc>
                  <a:spcPts val="1936"/>
                </a:lnSpc>
              </a:pPr>
              <a:r>
                <a:rPr lang="en-US" sz="1299">
                  <a:solidFill>
                    <a:srgbClr val="000000"/>
                  </a:solidFill>
                  <a:latin typeface="DM Sans Bold"/>
                </a:rPr>
                <a:t>Vehicle to Network:</a:t>
              </a:r>
            </a:p>
            <a:p>
              <a:pPr marL="280668" lvl="1" indent="-140334" algn="l">
                <a:lnSpc>
                  <a:spcPts val="1936"/>
                </a:lnSpc>
                <a:spcBef>
                  <a:spcPct val="0"/>
                </a:spcBef>
                <a:buFont typeface="Arial"/>
                <a:buChar char="•"/>
              </a:pPr>
              <a:r>
                <a:rPr lang="en-US" sz="1299">
                  <a:solidFill>
                    <a:srgbClr val="000000"/>
                  </a:solidFill>
                  <a:latin typeface="DM Sans Bold"/>
                </a:rPr>
                <a:t>enables vehicles to communicate with the internet using cellular networks.</a:t>
              </a:r>
            </a:p>
          </p:txBody>
        </p:sp>
        <p:sp>
          <p:nvSpPr>
            <p:cNvPr id="18" name="Freeform 18"/>
            <p:cNvSpPr/>
            <p:nvPr/>
          </p:nvSpPr>
          <p:spPr>
            <a:xfrm>
              <a:off x="595808" y="470521"/>
              <a:ext cx="2379718" cy="2650065"/>
            </a:xfrm>
            <a:custGeom>
              <a:avLst/>
              <a:gdLst/>
              <a:ahLst/>
              <a:cxnLst/>
              <a:rect l="l" t="t" r="r" b="b"/>
              <a:pathLst>
                <a:path w="2379718" h="2650065">
                  <a:moveTo>
                    <a:pt x="0" y="0"/>
                  </a:moveTo>
                  <a:lnTo>
                    <a:pt x="2379718" y="0"/>
                  </a:lnTo>
                  <a:lnTo>
                    <a:pt x="2379718" y="2650065"/>
                  </a:lnTo>
                  <a:lnTo>
                    <a:pt x="0" y="2650065"/>
                  </a:lnTo>
                  <a:lnTo>
                    <a:pt x="0" y="0"/>
                  </a:lnTo>
                  <a:close/>
                </a:path>
              </a:pathLst>
            </a:custGeom>
            <a:blipFill>
              <a:blip r:embed="rId7"/>
              <a:stretch>
                <a:fillRect l="-81828" r="-1537"/>
              </a:stretch>
            </a:blipFill>
          </p:spPr>
          <p:txBody>
            <a:bodyPr/>
            <a:lstStyle/>
            <a:p>
              <a:endParaRPr lang="en-US"/>
            </a:p>
          </p:txBody>
        </p:sp>
      </p:grpSp>
      <p:grpSp>
        <p:nvGrpSpPr>
          <p:cNvPr id="19" name="Group 19"/>
          <p:cNvGrpSpPr/>
          <p:nvPr/>
        </p:nvGrpSpPr>
        <p:grpSpPr>
          <a:xfrm>
            <a:off x="1132589" y="1454016"/>
            <a:ext cx="5587239" cy="2659514"/>
            <a:chOff x="0" y="0"/>
            <a:chExt cx="7449652" cy="3546019"/>
          </a:xfrm>
        </p:grpSpPr>
        <p:grpSp>
          <p:nvGrpSpPr>
            <p:cNvPr id="20" name="Group 20"/>
            <p:cNvGrpSpPr/>
            <p:nvPr/>
          </p:nvGrpSpPr>
          <p:grpSpPr>
            <a:xfrm>
              <a:off x="0" y="0"/>
              <a:ext cx="7449652" cy="3546019"/>
              <a:chOff x="0" y="0"/>
              <a:chExt cx="2065940" cy="983383"/>
            </a:xfrm>
          </p:grpSpPr>
          <p:sp>
            <p:nvSpPr>
              <p:cNvPr id="21" name="Freeform 21"/>
              <p:cNvSpPr/>
              <p:nvPr/>
            </p:nvSpPr>
            <p:spPr>
              <a:xfrm>
                <a:off x="0" y="0"/>
                <a:ext cx="2065940" cy="983383"/>
              </a:xfrm>
              <a:custGeom>
                <a:avLst/>
                <a:gdLst/>
                <a:ahLst/>
                <a:cxnLst/>
                <a:rect l="l" t="t" r="r" b="b"/>
                <a:pathLst>
                  <a:path w="2065940" h="983383">
                    <a:moveTo>
                      <a:pt x="20785" y="0"/>
                    </a:moveTo>
                    <a:lnTo>
                      <a:pt x="2045156" y="0"/>
                    </a:lnTo>
                    <a:cubicBezTo>
                      <a:pt x="2056635" y="0"/>
                      <a:pt x="2065940" y="9306"/>
                      <a:pt x="2065940" y="20785"/>
                    </a:cubicBezTo>
                    <a:lnTo>
                      <a:pt x="2065940" y="962599"/>
                    </a:lnTo>
                    <a:cubicBezTo>
                      <a:pt x="2065940" y="974078"/>
                      <a:pt x="2056635" y="983383"/>
                      <a:pt x="2045156" y="983383"/>
                    </a:cubicBezTo>
                    <a:lnTo>
                      <a:pt x="20785" y="983383"/>
                    </a:lnTo>
                    <a:cubicBezTo>
                      <a:pt x="9306" y="983383"/>
                      <a:pt x="0" y="974078"/>
                      <a:pt x="0" y="96259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US"/>
              </a:p>
            </p:txBody>
          </p:sp>
          <p:sp>
            <p:nvSpPr>
              <p:cNvPr id="22" name="TextBox 22"/>
              <p:cNvSpPr txBox="1"/>
              <p:nvPr/>
            </p:nvSpPr>
            <p:spPr>
              <a:xfrm>
                <a:off x="0" y="-38100"/>
                <a:ext cx="2065940" cy="102148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3" name="Freeform 23"/>
            <p:cNvSpPr/>
            <p:nvPr/>
          </p:nvSpPr>
          <p:spPr>
            <a:xfrm>
              <a:off x="314545" y="582530"/>
              <a:ext cx="2070398" cy="2416960"/>
            </a:xfrm>
            <a:custGeom>
              <a:avLst/>
              <a:gdLst/>
              <a:ahLst/>
              <a:cxnLst/>
              <a:rect l="l" t="t" r="r" b="b"/>
              <a:pathLst>
                <a:path w="2070398" h="2416960">
                  <a:moveTo>
                    <a:pt x="0" y="0"/>
                  </a:moveTo>
                  <a:lnTo>
                    <a:pt x="2070398" y="0"/>
                  </a:lnTo>
                  <a:lnTo>
                    <a:pt x="2070398" y="2416960"/>
                  </a:lnTo>
                  <a:lnTo>
                    <a:pt x="0" y="2416960"/>
                  </a:lnTo>
                  <a:lnTo>
                    <a:pt x="0" y="0"/>
                  </a:lnTo>
                  <a:close/>
                </a:path>
              </a:pathLst>
            </a:custGeom>
            <a:blipFill>
              <a:blip r:embed="rId8"/>
              <a:stretch>
                <a:fillRect r="-30836"/>
              </a:stretch>
            </a:blipFill>
          </p:spPr>
          <p:txBody>
            <a:bodyPr/>
            <a:lstStyle/>
            <a:p>
              <a:endParaRPr lang="en-US"/>
            </a:p>
          </p:txBody>
        </p:sp>
        <p:sp>
          <p:nvSpPr>
            <p:cNvPr id="24" name="TextBox 24"/>
            <p:cNvSpPr txBox="1"/>
            <p:nvPr/>
          </p:nvSpPr>
          <p:spPr>
            <a:xfrm>
              <a:off x="3239700" y="653306"/>
              <a:ext cx="3755503" cy="1879262"/>
            </a:xfrm>
            <a:prstGeom prst="rect">
              <a:avLst/>
            </a:prstGeom>
          </p:spPr>
          <p:txBody>
            <a:bodyPr lIns="0" tIns="0" rIns="0" bIns="0" rtlCol="0" anchor="t">
              <a:spAutoFit/>
            </a:bodyPr>
            <a:lstStyle/>
            <a:p>
              <a:pPr>
                <a:lnSpc>
                  <a:spcPts val="1936"/>
                </a:lnSpc>
              </a:pPr>
              <a:r>
                <a:rPr lang="en-US" sz="1299">
                  <a:solidFill>
                    <a:srgbClr val="000000"/>
                  </a:solidFill>
                  <a:latin typeface="DM Sans Bold"/>
                </a:rPr>
                <a:t>Road Side Units:</a:t>
              </a:r>
            </a:p>
            <a:p>
              <a:pPr marL="280668" lvl="1" indent="-140334" algn="l">
                <a:lnSpc>
                  <a:spcPts val="1936"/>
                </a:lnSpc>
                <a:buFont typeface="Arial"/>
                <a:buChar char="•"/>
              </a:pPr>
              <a:r>
                <a:rPr lang="en-US" sz="1299">
                  <a:solidFill>
                    <a:srgbClr val="000000"/>
                  </a:solidFill>
                  <a:latin typeface="DM Sans Bold"/>
                </a:rPr>
                <a:t>When the vehicles are not close to each other but will be learning about the car with the emergency by just connecting to the road side units.</a:t>
              </a:r>
            </a:p>
          </p:txBody>
        </p:sp>
      </p:grpSp>
      <p:grpSp>
        <p:nvGrpSpPr>
          <p:cNvPr id="25" name="Group 25"/>
          <p:cNvGrpSpPr/>
          <p:nvPr/>
        </p:nvGrpSpPr>
        <p:grpSpPr>
          <a:xfrm>
            <a:off x="1028700" y="6635907"/>
            <a:ext cx="5587239" cy="2927819"/>
            <a:chOff x="0" y="0"/>
            <a:chExt cx="7449652" cy="3903758"/>
          </a:xfrm>
        </p:grpSpPr>
        <p:grpSp>
          <p:nvGrpSpPr>
            <p:cNvPr id="26" name="Group 26"/>
            <p:cNvGrpSpPr/>
            <p:nvPr/>
          </p:nvGrpSpPr>
          <p:grpSpPr>
            <a:xfrm>
              <a:off x="0" y="0"/>
              <a:ext cx="7449652" cy="3903758"/>
              <a:chOff x="0" y="0"/>
              <a:chExt cx="2065940" cy="1082592"/>
            </a:xfrm>
          </p:grpSpPr>
          <p:sp>
            <p:nvSpPr>
              <p:cNvPr id="27" name="Freeform 27"/>
              <p:cNvSpPr/>
              <p:nvPr/>
            </p:nvSpPr>
            <p:spPr>
              <a:xfrm>
                <a:off x="0" y="0"/>
                <a:ext cx="2065940" cy="1082592"/>
              </a:xfrm>
              <a:custGeom>
                <a:avLst/>
                <a:gdLst/>
                <a:ahLst/>
                <a:cxnLst/>
                <a:rect l="l" t="t" r="r" b="b"/>
                <a:pathLst>
                  <a:path w="2065940" h="1082592">
                    <a:moveTo>
                      <a:pt x="20785" y="0"/>
                    </a:moveTo>
                    <a:lnTo>
                      <a:pt x="2045156" y="0"/>
                    </a:lnTo>
                    <a:cubicBezTo>
                      <a:pt x="2056635" y="0"/>
                      <a:pt x="2065940" y="9306"/>
                      <a:pt x="2065940" y="20785"/>
                    </a:cubicBezTo>
                    <a:lnTo>
                      <a:pt x="2065940" y="1061807"/>
                    </a:lnTo>
                    <a:cubicBezTo>
                      <a:pt x="2065940" y="1073286"/>
                      <a:pt x="2056635" y="1082592"/>
                      <a:pt x="2045156" y="1082592"/>
                    </a:cubicBezTo>
                    <a:lnTo>
                      <a:pt x="20785" y="1082592"/>
                    </a:lnTo>
                    <a:cubicBezTo>
                      <a:pt x="9306" y="1082592"/>
                      <a:pt x="0" y="1073286"/>
                      <a:pt x="0" y="1061807"/>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US"/>
              </a:p>
            </p:txBody>
          </p:sp>
          <p:sp>
            <p:nvSpPr>
              <p:cNvPr id="28" name="TextBox 28"/>
              <p:cNvSpPr txBox="1"/>
              <p:nvPr/>
            </p:nvSpPr>
            <p:spPr>
              <a:xfrm>
                <a:off x="0" y="-38100"/>
                <a:ext cx="2065940" cy="11206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9" name="Freeform 29"/>
            <p:cNvSpPr/>
            <p:nvPr/>
          </p:nvSpPr>
          <p:spPr>
            <a:xfrm>
              <a:off x="204160" y="497897"/>
              <a:ext cx="1866238" cy="2794511"/>
            </a:xfrm>
            <a:custGeom>
              <a:avLst/>
              <a:gdLst/>
              <a:ahLst/>
              <a:cxnLst/>
              <a:rect l="l" t="t" r="r" b="b"/>
              <a:pathLst>
                <a:path w="1866238" h="2794511">
                  <a:moveTo>
                    <a:pt x="0" y="0"/>
                  </a:moveTo>
                  <a:lnTo>
                    <a:pt x="1866238" y="0"/>
                  </a:lnTo>
                  <a:lnTo>
                    <a:pt x="1866238" y="2794511"/>
                  </a:lnTo>
                  <a:lnTo>
                    <a:pt x="0" y="2794511"/>
                  </a:lnTo>
                  <a:lnTo>
                    <a:pt x="0" y="0"/>
                  </a:lnTo>
                  <a:close/>
                </a:path>
              </a:pathLst>
            </a:custGeom>
            <a:blipFill>
              <a:blip r:embed="rId9"/>
              <a:stretch>
                <a:fillRect l="-6915" t="-5772" r="-208240" b="-2684"/>
              </a:stretch>
            </a:blipFill>
          </p:spPr>
          <p:txBody>
            <a:bodyPr/>
            <a:lstStyle/>
            <a:p>
              <a:endParaRPr lang="en-US"/>
            </a:p>
          </p:txBody>
        </p:sp>
        <p:sp>
          <p:nvSpPr>
            <p:cNvPr id="30" name="TextBox 30"/>
            <p:cNvSpPr txBox="1"/>
            <p:nvPr/>
          </p:nvSpPr>
          <p:spPr>
            <a:xfrm>
              <a:off x="2925155" y="863228"/>
              <a:ext cx="3755503" cy="2196762"/>
            </a:xfrm>
            <a:prstGeom prst="rect">
              <a:avLst/>
            </a:prstGeom>
          </p:spPr>
          <p:txBody>
            <a:bodyPr lIns="0" tIns="0" rIns="0" bIns="0" rtlCol="0" anchor="t">
              <a:spAutoFit/>
            </a:bodyPr>
            <a:lstStyle/>
            <a:p>
              <a:pPr>
                <a:lnSpc>
                  <a:spcPts val="1936"/>
                </a:lnSpc>
              </a:pPr>
              <a:r>
                <a:rPr lang="en-US" sz="1299">
                  <a:solidFill>
                    <a:srgbClr val="000000"/>
                  </a:solidFill>
                  <a:latin typeface="DM Sans Bold"/>
                </a:rPr>
                <a:t>Cellular Base Station:</a:t>
              </a:r>
            </a:p>
            <a:p>
              <a:pPr marL="280668" lvl="1" indent="-140334" algn="l">
                <a:lnSpc>
                  <a:spcPts val="1936"/>
                </a:lnSpc>
                <a:buFont typeface="Arial"/>
                <a:buChar char="•"/>
              </a:pPr>
              <a:r>
                <a:rPr lang="en-US" sz="1299">
                  <a:solidFill>
                    <a:srgbClr val="000000"/>
                  </a:solidFill>
                  <a:latin typeface="DM Sans Bold"/>
                </a:rPr>
                <a:t>essential communication nodes, enabling real-time data exchange, continuous connectivity, and access to cloud services to enhance safety issues</a:t>
              </a:r>
            </a:p>
          </p:txBody>
        </p:sp>
      </p:grpSp>
      <p:sp>
        <p:nvSpPr>
          <p:cNvPr id="31" name="Freeform 31"/>
          <p:cNvSpPr/>
          <p:nvPr/>
        </p:nvSpPr>
        <p:spPr>
          <a:xfrm>
            <a:off x="17259300" y="272340"/>
            <a:ext cx="756360" cy="756360"/>
          </a:xfrm>
          <a:custGeom>
            <a:avLst/>
            <a:gdLst/>
            <a:ahLst/>
            <a:cxnLst/>
            <a:rect l="l" t="t" r="r" b="b"/>
            <a:pathLst>
              <a:path w="756360" h="756360">
                <a:moveTo>
                  <a:pt x="0" y="0"/>
                </a:moveTo>
                <a:lnTo>
                  <a:pt x="756360" y="0"/>
                </a:lnTo>
                <a:lnTo>
                  <a:pt x="756360" y="756360"/>
                </a:lnTo>
                <a:lnTo>
                  <a:pt x="0" y="7563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2" name="TextBox 32"/>
          <p:cNvSpPr txBox="1"/>
          <p:nvPr/>
        </p:nvSpPr>
        <p:spPr>
          <a:xfrm>
            <a:off x="6995244" y="4199255"/>
            <a:ext cx="4297511" cy="1974215"/>
          </a:xfrm>
          <a:prstGeom prst="rect">
            <a:avLst/>
          </a:prstGeom>
        </p:spPr>
        <p:txBody>
          <a:bodyPr lIns="0" tIns="0" rIns="0" bIns="0" rtlCol="0" anchor="t">
            <a:spAutoFit/>
          </a:bodyPr>
          <a:lstStyle/>
          <a:p>
            <a:pPr algn="ctr">
              <a:lnSpc>
                <a:spcPts val="3879"/>
              </a:lnSpc>
            </a:pPr>
            <a:endParaRPr/>
          </a:p>
          <a:p>
            <a:pPr marL="0" lvl="1" indent="0" algn="ctr">
              <a:lnSpc>
                <a:spcPts val="3879"/>
              </a:lnSpc>
              <a:spcBef>
                <a:spcPct val="0"/>
              </a:spcBef>
            </a:pPr>
            <a:r>
              <a:rPr lang="en-US" sz="3999">
                <a:solidFill>
                  <a:srgbClr val="000000"/>
                </a:solidFill>
                <a:latin typeface="DM Sans Bold"/>
              </a:rPr>
              <a:t>Technical Approaches and Methods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grpSp>
        <p:nvGrpSpPr>
          <p:cNvPr id="3" name="Group 3"/>
          <p:cNvGrpSpPr/>
          <p:nvPr/>
        </p:nvGrpSpPr>
        <p:grpSpPr>
          <a:xfrm>
            <a:off x="1604355" y="1544896"/>
            <a:ext cx="5587239" cy="967913"/>
            <a:chOff x="0" y="0"/>
            <a:chExt cx="2065940" cy="357896"/>
          </a:xfrm>
        </p:grpSpPr>
        <p:sp>
          <p:nvSpPr>
            <p:cNvPr id="4" name="Freeform 4"/>
            <p:cNvSpPr/>
            <p:nvPr/>
          </p:nvSpPr>
          <p:spPr>
            <a:xfrm>
              <a:off x="0" y="0"/>
              <a:ext cx="2065940" cy="357896"/>
            </a:xfrm>
            <a:custGeom>
              <a:avLst/>
              <a:gdLst/>
              <a:ahLst/>
              <a:cxnLst/>
              <a:rect l="l" t="t" r="r" b="b"/>
              <a:pathLst>
                <a:path w="2065940" h="357896">
                  <a:moveTo>
                    <a:pt x="20785" y="0"/>
                  </a:moveTo>
                  <a:lnTo>
                    <a:pt x="2045156" y="0"/>
                  </a:lnTo>
                  <a:cubicBezTo>
                    <a:pt x="2056635" y="0"/>
                    <a:pt x="2065940" y="9306"/>
                    <a:pt x="2065940" y="20785"/>
                  </a:cubicBezTo>
                  <a:lnTo>
                    <a:pt x="2065940" y="337111"/>
                  </a:lnTo>
                  <a:cubicBezTo>
                    <a:pt x="2065940" y="348590"/>
                    <a:pt x="2056635" y="357896"/>
                    <a:pt x="2045156" y="357896"/>
                  </a:cubicBezTo>
                  <a:lnTo>
                    <a:pt x="20785" y="357896"/>
                  </a:lnTo>
                  <a:cubicBezTo>
                    <a:pt x="9306" y="357896"/>
                    <a:pt x="0" y="348590"/>
                    <a:pt x="0" y="337111"/>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US"/>
            </a:p>
          </p:txBody>
        </p:sp>
        <p:sp>
          <p:nvSpPr>
            <p:cNvPr id="5" name="TextBox 5"/>
            <p:cNvSpPr txBox="1"/>
            <p:nvPr/>
          </p:nvSpPr>
          <p:spPr>
            <a:xfrm>
              <a:off x="0" y="-38100"/>
              <a:ext cx="2065940" cy="395996"/>
            </a:xfrm>
            <a:prstGeom prst="rect">
              <a:avLst/>
            </a:prstGeom>
          </p:spPr>
          <p:txBody>
            <a:bodyPr lIns="50800" tIns="50800" rIns="50800" bIns="50800" rtlCol="0" anchor="ctr"/>
            <a:lstStyle/>
            <a:p>
              <a:pPr marL="0" lvl="0" indent="0" algn="ctr">
                <a:lnSpc>
                  <a:spcPts val="2659"/>
                </a:lnSpc>
                <a:spcBef>
                  <a:spcPct val="0"/>
                </a:spcBef>
              </a:pPr>
              <a:r>
                <a:rPr lang="en-US" sz="1899">
                  <a:solidFill>
                    <a:srgbClr val="000000"/>
                  </a:solidFill>
                  <a:latin typeface="Open Sans Extra Bold"/>
                </a:rPr>
                <a:t>Flow Chart</a:t>
              </a:r>
            </a:p>
          </p:txBody>
        </p:sp>
      </p:grpSp>
      <p:sp>
        <p:nvSpPr>
          <p:cNvPr id="6" name="Freeform 6"/>
          <p:cNvSpPr/>
          <p:nvPr/>
        </p:nvSpPr>
        <p:spPr>
          <a:xfrm>
            <a:off x="17259300" y="272340"/>
            <a:ext cx="756360" cy="756360"/>
          </a:xfrm>
          <a:custGeom>
            <a:avLst/>
            <a:gdLst/>
            <a:ahLst/>
            <a:cxnLst/>
            <a:rect l="l" t="t" r="r" b="b"/>
            <a:pathLst>
              <a:path w="756360" h="756360">
                <a:moveTo>
                  <a:pt x="0" y="0"/>
                </a:moveTo>
                <a:lnTo>
                  <a:pt x="756360" y="0"/>
                </a:lnTo>
                <a:lnTo>
                  <a:pt x="756360" y="756360"/>
                </a:lnTo>
                <a:lnTo>
                  <a:pt x="0" y="7563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102801" y="2847242"/>
            <a:ext cx="4590348" cy="6411058"/>
          </a:xfrm>
          <a:custGeom>
            <a:avLst/>
            <a:gdLst/>
            <a:ahLst/>
            <a:cxnLst/>
            <a:rect l="l" t="t" r="r" b="b"/>
            <a:pathLst>
              <a:path w="4590348" h="6411058">
                <a:moveTo>
                  <a:pt x="0" y="0"/>
                </a:moveTo>
                <a:lnTo>
                  <a:pt x="4590348" y="0"/>
                </a:lnTo>
                <a:lnTo>
                  <a:pt x="4590348" y="6411058"/>
                </a:lnTo>
                <a:lnTo>
                  <a:pt x="0" y="6411058"/>
                </a:lnTo>
                <a:lnTo>
                  <a:pt x="0" y="0"/>
                </a:lnTo>
                <a:close/>
              </a:path>
            </a:pathLst>
          </a:custGeom>
          <a:blipFill>
            <a:blip r:embed="rId5"/>
            <a:stretch>
              <a:fillRect/>
            </a:stretch>
          </a:blipFill>
        </p:spPr>
        <p:txBody>
          <a:bodyPr/>
          <a:lstStyle/>
          <a:p>
            <a:endParaRPr lang="en-US"/>
          </a:p>
        </p:txBody>
      </p:sp>
      <p:sp>
        <p:nvSpPr>
          <p:cNvPr id="8" name="Freeform 8"/>
          <p:cNvSpPr/>
          <p:nvPr/>
        </p:nvSpPr>
        <p:spPr>
          <a:xfrm>
            <a:off x="9889314" y="2847242"/>
            <a:ext cx="6864413" cy="6261684"/>
          </a:xfrm>
          <a:custGeom>
            <a:avLst/>
            <a:gdLst/>
            <a:ahLst/>
            <a:cxnLst/>
            <a:rect l="l" t="t" r="r" b="b"/>
            <a:pathLst>
              <a:path w="6864413" h="6261684">
                <a:moveTo>
                  <a:pt x="0" y="0"/>
                </a:moveTo>
                <a:lnTo>
                  <a:pt x="6864413" y="0"/>
                </a:lnTo>
                <a:lnTo>
                  <a:pt x="6864413" y="6261684"/>
                </a:lnTo>
                <a:lnTo>
                  <a:pt x="0" y="6261684"/>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6995244" y="176302"/>
            <a:ext cx="4297511" cy="1034161"/>
          </a:xfrm>
          <a:prstGeom prst="rect">
            <a:avLst/>
          </a:prstGeom>
        </p:spPr>
        <p:txBody>
          <a:bodyPr lIns="0" tIns="0" rIns="0" bIns="0" rtlCol="0" anchor="t">
            <a:spAutoFit/>
          </a:bodyPr>
          <a:lstStyle/>
          <a:p>
            <a:pPr algn="ctr">
              <a:lnSpc>
                <a:spcPts val="3879"/>
              </a:lnSpc>
            </a:pPr>
            <a:endParaRPr/>
          </a:p>
          <a:p>
            <a:pPr marL="0" lvl="1" indent="0" algn="ctr">
              <a:lnSpc>
                <a:spcPts val="4073"/>
              </a:lnSpc>
              <a:spcBef>
                <a:spcPct val="0"/>
              </a:spcBef>
            </a:pPr>
            <a:r>
              <a:rPr lang="en-US" sz="4199">
                <a:solidFill>
                  <a:srgbClr val="000000"/>
                </a:solidFill>
                <a:latin typeface="DM Sans Bold"/>
              </a:rPr>
              <a:t>System Model</a:t>
            </a:r>
          </a:p>
        </p:txBody>
      </p:sp>
      <p:grpSp>
        <p:nvGrpSpPr>
          <p:cNvPr id="10" name="Group 10"/>
          <p:cNvGrpSpPr/>
          <p:nvPr/>
        </p:nvGrpSpPr>
        <p:grpSpPr>
          <a:xfrm>
            <a:off x="10231800" y="1544896"/>
            <a:ext cx="5587239" cy="967913"/>
            <a:chOff x="0" y="0"/>
            <a:chExt cx="2065940" cy="357896"/>
          </a:xfrm>
        </p:grpSpPr>
        <p:sp>
          <p:nvSpPr>
            <p:cNvPr id="11" name="Freeform 11"/>
            <p:cNvSpPr/>
            <p:nvPr/>
          </p:nvSpPr>
          <p:spPr>
            <a:xfrm>
              <a:off x="0" y="0"/>
              <a:ext cx="2065940" cy="357896"/>
            </a:xfrm>
            <a:custGeom>
              <a:avLst/>
              <a:gdLst/>
              <a:ahLst/>
              <a:cxnLst/>
              <a:rect l="l" t="t" r="r" b="b"/>
              <a:pathLst>
                <a:path w="2065940" h="357896">
                  <a:moveTo>
                    <a:pt x="20785" y="0"/>
                  </a:moveTo>
                  <a:lnTo>
                    <a:pt x="2045156" y="0"/>
                  </a:lnTo>
                  <a:cubicBezTo>
                    <a:pt x="2056635" y="0"/>
                    <a:pt x="2065940" y="9306"/>
                    <a:pt x="2065940" y="20785"/>
                  </a:cubicBezTo>
                  <a:lnTo>
                    <a:pt x="2065940" y="337111"/>
                  </a:lnTo>
                  <a:cubicBezTo>
                    <a:pt x="2065940" y="348590"/>
                    <a:pt x="2056635" y="357896"/>
                    <a:pt x="2045156" y="357896"/>
                  </a:cubicBezTo>
                  <a:lnTo>
                    <a:pt x="20785" y="357896"/>
                  </a:lnTo>
                  <a:cubicBezTo>
                    <a:pt x="9306" y="357896"/>
                    <a:pt x="0" y="348590"/>
                    <a:pt x="0" y="337111"/>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US"/>
            </a:p>
          </p:txBody>
        </p:sp>
        <p:sp>
          <p:nvSpPr>
            <p:cNvPr id="12" name="TextBox 12"/>
            <p:cNvSpPr txBox="1"/>
            <p:nvPr/>
          </p:nvSpPr>
          <p:spPr>
            <a:xfrm>
              <a:off x="0" y="-38100"/>
              <a:ext cx="2065940" cy="395996"/>
            </a:xfrm>
            <a:prstGeom prst="rect">
              <a:avLst/>
            </a:prstGeom>
          </p:spPr>
          <p:txBody>
            <a:bodyPr lIns="50800" tIns="50800" rIns="50800" bIns="50800" rtlCol="0" anchor="ctr"/>
            <a:lstStyle/>
            <a:p>
              <a:pPr marL="0" lvl="0" indent="0" algn="ctr">
                <a:lnSpc>
                  <a:spcPts val="2659"/>
                </a:lnSpc>
                <a:spcBef>
                  <a:spcPct val="0"/>
                </a:spcBef>
              </a:pPr>
              <a:r>
                <a:rPr lang="en-US" sz="1899">
                  <a:solidFill>
                    <a:srgbClr val="000000"/>
                  </a:solidFill>
                  <a:latin typeface="Open Sans Extra Bold"/>
                </a:rPr>
                <a:t>Design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grpSp>
        <p:nvGrpSpPr>
          <p:cNvPr id="3" name="Group 3"/>
          <p:cNvGrpSpPr/>
          <p:nvPr/>
        </p:nvGrpSpPr>
        <p:grpSpPr>
          <a:xfrm>
            <a:off x="-1349427" y="3033242"/>
            <a:ext cx="20061513" cy="502056"/>
            <a:chOff x="0" y="0"/>
            <a:chExt cx="26748685" cy="669408"/>
          </a:xfrm>
        </p:grpSpPr>
        <p:sp>
          <p:nvSpPr>
            <p:cNvPr id="4" name="AutoShape 4"/>
            <p:cNvSpPr/>
            <p:nvPr/>
          </p:nvSpPr>
          <p:spPr>
            <a:xfrm>
              <a:off x="0" y="334704"/>
              <a:ext cx="26748685"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9089229" y="0"/>
              <a:ext cx="669408" cy="6694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7" name="TextBox 7"/>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8" name="Group 8"/>
            <p:cNvGrpSpPr/>
            <p:nvPr/>
          </p:nvGrpSpPr>
          <p:grpSpPr>
            <a:xfrm>
              <a:off x="4151764" y="0"/>
              <a:ext cx="669408" cy="6694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US"/>
              </a:p>
            </p:txBody>
          </p:sp>
          <p:sp>
            <p:nvSpPr>
              <p:cNvPr id="10" name="TextBox 10"/>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1" name="Group 11"/>
            <p:cNvGrpSpPr/>
            <p:nvPr/>
          </p:nvGrpSpPr>
          <p:grpSpPr>
            <a:xfrm>
              <a:off x="14053845" y="0"/>
              <a:ext cx="669408" cy="66940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3" name="TextBox 13"/>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4" name="Group 14"/>
            <p:cNvGrpSpPr/>
            <p:nvPr/>
          </p:nvGrpSpPr>
          <p:grpSpPr>
            <a:xfrm>
              <a:off x="19043861" y="0"/>
              <a:ext cx="669408" cy="66940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US"/>
              </a:p>
            </p:txBody>
          </p:sp>
          <p:sp>
            <p:nvSpPr>
              <p:cNvPr id="16" name="TextBox 1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sp>
        <p:nvSpPr>
          <p:cNvPr id="17" name="Freeform 17"/>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18" name="Freeform 18"/>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9" name="Freeform 19"/>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20" name="Freeform 20"/>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21" name="Freeform 21"/>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2" name="TextBox 22"/>
          <p:cNvSpPr txBox="1"/>
          <p:nvPr/>
        </p:nvSpPr>
        <p:spPr>
          <a:xfrm>
            <a:off x="1986091" y="992269"/>
            <a:ext cx="14315818" cy="784860"/>
          </a:xfrm>
          <a:prstGeom prst="rect">
            <a:avLst/>
          </a:prstGeom>
        </p:spPr>
        <p:txBody>
          <a:bodyPr lIns="0" tIns="0" rIns="0" bIns="0" rtlCol="0" anchor="t">
            <a:spAutoFit/>
          </a:bodyPr>
          <a:lstStyle/>
          <a:p>
            <a:pPr marL="0" lvl="1" indent="0" algn="ctr">
              <a:lnSpc>
                <a:spcPts val="5820"/>
              </a:lnSpc>
              <a:spcBef>
                <a:spcPct val="0"/>
              </a:spcBef>
            </a:pPr>
            <a:r>
              <a:rPr lang="en-US" sz="6000">
                <a:solidFill>
                  <a:srgbClr val="000000"/>
                </a:solidFill>
                <a:latin typeface="DM Sans Bold"/>
              </a:rPr>
              <a:t>Comparison of Technical Approaches</a:t>
            </a:r>
          </a:p>
        </p:txBody>
      </p:sp>
      <p:sp>
        <p:nvSpPr>
          <p:cNvPr id="23" name="Freeform 23"/>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24" name="Freeform 24"/>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25" name="Freeform 25"/>
          <p:cNvSpPr/>
          <p:nvPr/>
        </p:nvSpPr>
        <p:spPr>
          <a:xfrm>
            <a:off x="16371465" y="8737522"/>
            <a:ext cx="1775670" cy="1265569"/>
          </a:xfrm>
          <a:custGeom>
            <a:avLst/>
            <a:gdLst/>
            <a:ahLst/>
            <a:cxnLst/>
            <a:rect l="l" t="t" r="r" b="b"/>
            <a:pathLst>
              <a:path w="1775670" h="1265569">
                <a:moveTo>
                  <a:pt x="0" y="0"/>
                </a:moveTo>
                <a:lnTo>
                  <a:pt x="1775670" y="0"/>
                </a:lnTo>
                <a:lnTo>
                  <a:pt x="1775670" y="1265568"/>
                </a:lnTo>
                <a:lnTo>
                  <a:pt x="0" y="126556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6" name="Freeform 26"/>
          <p:cNvSpPr/>
          <p:nvPr/>
        </p:nvSpPr>
        <p:spPr>
          <a:xfrm>
            <a:off x="0" y="32384"/>
            <a:ext cx="1276325" cy="1290402"/>
          </a:xfrm>
          <a:custGeom>
            <a:avLst/>
            <a:gdLst/>
            <a:ahLst/>
            <a:cxnLst/>
            <a:rect l="l" t="t" r="r" b="b"/>
            <a:pathLst>
              <a:path w="1276325" h="1290402">
                <a:moveTo>
                  <a:pt x="0" y="0"/>
                </a:moveTo>
                <a:lnTo>
                  <a:pt x="1276325" y="0"/>
                </a:lnTo>
                <a:lnTo>
                  <a:pt x="1276325" y="1290403"/>
                </a:lnTo>
                <a:lnTo>
                  <a:pt x="0" y="129040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7" name="Freeform 27"/>
          <p:cNvSpPr/>
          <p:nvPr/>
        </p:nvSpPr>
        <p:spPr>
          <a:xfrm>
            <a:off x="-87207" y="8553202"/>
            <a:ext cx="2231815" cy="1911869"/>
          </a:xfrm>
          <a:custGeom>
            <a:avLst/>
            <a:gdLst/>
            <a:ahLst/>
            <a:cxnLst/>
            <a:rect l="l" t="t" r="r" b="b"/>
            <a:pathLst>
              <a:path w="2231815" h="1911869">
                <a:moveTo>
                  <a:pt x="0" y="0"/>
                </a:moveTo>
                <a:lnTo>
                  <a:pt x="2231814" y="0"/>
                </a:lnTo>
                <a:lnTo>
                  <a:pt x="2231814" y="1911869"/>
                </a:lnTo>
                <a:lnTo>
                  <a:pt x="0" y="1911869"/>
                </a:lnTo>
                <a:lnTo>
                  <a:pt x="0" y="0"/>
                </a:lnTo>
                <a:close/>
              </a:path>
            </a:pathLst>
          </a:custGeom>
          <a:blipFill>
            <a:blip r:embed="rId21"/>
            <a:stretch>
              <a:fillRect/>
            </a:stretch>
          </a:blipFill>
        </p:spPr>
        <p:txBody>
          <a:bodyPr/>
          <a:lstStyle/>
          <a:p>
            <a:endParaRPr lang="en-US"/>
          </a:p>
        </p:txBody>
      </p:sp>
      <p:grpSp>
        <p:nvGrpSpPr>
          <p:cNvPr id="28" name="Group 28"/>
          <p:cNvGrpSpPr/>
          <p:nvPr/>
        </p:nvGrpSpPr>
        <p:grpSpPr>
          <a:xfrm>
            <a:off x="1028700" y="4117903"/>
            <a:ext cx="7652630" cy="4327008"/>
            <a:chOff x="0" y="0"/>
            <a:chExt cx="10203506" cy="5769344"/>
          </a:xfrm>
        </p:grpSpPr>
        <p:sp>
          <p:nvSpPr>
            <p:cNvPr id="29" name="TextBox 29"/>
            <p:cNvSpPr txBox="1"/>
            <p:nvPr/>
          </p:nvSpPr>
          <p:spPr>
            <a:xfrm>
              <a:off x="0" y="66675"/>
              <a:ext cx="8471744" cy="778129"/>
            </a:xfrm>
            <a:prstGeom prst="rect">
              <a:avLst/>
            </a:prstGeom>
          </p:spPr>
          <p:txBody>
            <a:bodyPr lIns="0" tIns="0" rIns="0" bIns="0" rtlCol="0" anchor="t">
              <a:spAutoFit/>
            </a:bodyPr>
            <a:lstStyle/>
            <a:p>
              <a:pPr>
                <a:lnSpc>
                  <a:spcPts val="4326"/>
                </a:lnSpc>
              </a:pPr>
              <a:r>
                <a:rPr lang="en-US" sz="4200">
                  <a:solidFill>
                    <a:srgbClr val="000000"/>
                  </a:solidFill>
                  <a:latin typeface="DM Sans Bold"/>
                </a:rPr>
                <a:t>01 - RSU (V2I)</a:t>
              </a:r>
            </a:p>
          </p:txBody>
        </p:sp>
        <p:sp>
          <p:nvSpPr>
            <p:cNvPr id="30" name="TextBox 30"/>
            <p:cNvSpPr txBox="1"/>
            <p:nvPr/>
          </p:nvSpPr>
          <p:spPr>
            <a:xfrm>
              <a:off x="0" y="1113391"/>
              <a:ext cx="10203506" cy="4655953"/>
            </a:xfrm>
            <a:prstGeom prst="rect">
              <a:avLst/>
            </a:prstGeom>
          </p:spPr>
          <p:txBody>
            <a:bodyPr lIns="0" tIns="0" rIns="0" bIns="0" rtlCol="0" anchor="t">
              <a:spAutoFit/>
            </a:bodyPr>
            <a:lstStyle/>
            <a:p>
              <a:pPr>
                <a:lnSpc>
                  <a:spcPts val="2807"/>
                </a:lnSpc>
              </a:pPr>
              <a:r>
                <a:rPr lang="en-US" sz="1799">
                  <a:solidFill>
                    <a:srgbClr val="000000"/>
                  </a:solidFill>
                  <a:latin typeface="DM Sans"/>
                </a:rPr>
                <a:t>There are several protocols that are used in Road side unit implementation. </a:t>
              </a:r>
            </a:p>
            <a:p>
              <a:pPr>
                <a:lnSpc>
                  <a:spcPts val="2807"/>
                </a:lnSpc>
              </a:pPr>
              <a:endParaRPr lang="en-US" sz="1799">
                <a:solidFill>
                  <a:srgbClr val="000000"/>
                </a:solidFill>
                <a:latin typeface="DM Sans"/>
              </a:endParaRPr>
            </a:p>
            <a:p>
              <a:pPr marL="388599" lvl="1" indent="-194299">
                <a:lnSpc>
                  <a:spcPts val="2807"/>
                </a:lnSpc>
                <a:buFont typeface="Arial"/>
                <a:buChar char="•"/>
              </a:pPr>
              <a:r>
                <a:rPr lang="en-US" sz="1799">
                  <a:solidFill>
                    <a:srgbClr val="000000"/>
                  </a:solidFill>
                  <a:latin typeface="DM Sans Semi-Bold"/>
                </a:rPr>
                <a:t>IEEE 802.11p (WAVE): </a:t>
              </a:r>
              <a:r>
                <a:rPr lang="en-US" sz="1799">
                  <a:solidFill>
                    <a:srgbClr val="000000"/>
                  </a:solidFill>
                  <a:latin typeface="DM Sans"/>
                </a:rPr>
                <a:t>designed to meet the challenges of high-mobility environments, providing </a:t>
              </a:r>
              <a:r>
                <a:rPr lang="en-US" sz="1799">
                  <a:solidFill>
                    <a:srgbClr val="000000"/>
                  </a:solidFill>
                  <a:latin typeface="DM Sans Bold"/>
                </a:rPr>
                <a:t>short-range</a:t>
              </a:r>
              <a:r>
                <a:rPr lang="en-US" sz="1799">
                  <a:solidFill>
                    <a:srgbClr val="000000"/>
                  </a:solidFill>
                  <a:latin typeface="DM Sans"/>
                </a:rPr>
                <a:t>, </a:t>
              </a:r>
              <a:r>
                <a:rPr lang="en-US" sz="1799">
                  <a:solidFill>
                    <a:srgbClr val="000000"/>
                  </a:solidFill>
                  <a:latin typeface="DM Sans Bold"/>
                </a:rPr>
                <a:t>low-latency communication</a:t>
              </a:r>
              <a:r>
                <a:rPr lang="en-US" sz="1799">
                  <a:solidFill>
                    <a:srgbClr val="000000"/>
                  </a:solidFill>
                  <a:latin typeface="DM Sans"/>
                </a:rPr>
                <a:t> suitable for applications such as collision avoidance and cooperative adaptive cruise control.</a:t>
              </a:r>
            </a:p>
            <a:p>
              <a:pPr>
                <a:lnSpc>
                  <a:spcPts val="2807"/>
                </a:lnSpc>
              </a:pPr>
              <a:endParaRPr lang="en-US" sz="1799">
                <a:solidFill>
                  <a:srgbClr val="000000"/>
                </a:solidFill>
                <a:latin typeface="DM Sans"/>
              </a:endParaRPr>
            </a:p>
            <a:p>
              <a:pPr marL="388599" lvl="1" indent="-194299">
                <a:lnSpc>
                  <a:spcPts val="2807"/>
                </a:lnSpc>
                <a:buFont typeface="Arial"/>
                <a:buChar char="•"/>
              </a:pPr>
              <a:r>
                <a:rPr lang="en-US" sz="1799">
                  <a:solidFill>
                    <a:srgbClr val="000000"/>
                  </a:solidFill>
                  <a:latin typeface="DM Sans Semi-Bold"/>
                </a:rPr>
                <a:t>LTE (Long-Term Evolution): </a:t>
              </a:r>
              <a:r>
                <a:rPr lang="en-US" sz="1799">
                  <a:solidFill>
                    <a:srgbClr val="000000"/>
                  </a:solidFill>
                  <a:latin typeface="DM Sans"/>
                </a:rPr>
                <a:t>provide </a:t>
              </a:r>
              <a:r>
                <a:rPr lang="en-US" sz="1799">
                  <a:solidFill>
                    <a:srgbClr val="000000"/>
                  </a:solidFill>
                  <a:latin typeface="DM Sans Bold"/>
                </a:rPr>
                <a:t>high data rates, low latency</a:t>
              </a:r>
              <a:r>
                <a:rPr lang="en-US" sz="1799">
                  <a:solidFill>
                    <a:srgbClr val="000000"/>
                  </a:solidFill>
                  <a:latin typeface="DM Sans"/>
                </a:rPr>
                <a:t>, and efficient use of the radio spectrum.</a:t>
              </a:r>
            </a:p>
          </p:txBody>
        </p:sp>
      </p:grpSp>
      <p:grpSp>
        <p:nvGrpSpPr>
          <p:cNvPr id="31" name="Group 31"/>
          <p:cNvGrpSpPr/>
          <p:nvPr/>
        </p:nvGrpSpPr>
        <p:grpSpPr>
          <a:xfrm>
            <a:off x="9124950" y="4117903"/>
            <a:ext cx="7652630" cy="5031858"/>
            <a:chOff x="0" y="0"/>
            <a:chExt cx="10203506" cy="6709144"/>
          </a:xfrm>
        </p:grpSpPr>
        <p:sp>
          <p:nvSpPr>
            <p:cNvPr id="32" name="TextBox 32"/>
            <p:cNvSpPr txBox="1"/>
            <p:nvPr/>
          </p:nvSpPr>
          <p:spPr>
            <a:xfrm>
              <a:off x="0" y="66675"/>
              <a:ext cx="8471744" cy="778129"/>
            </a:xfrm>
            <a:prstGeom prst="rect">
              <a:avLst/>
            </a:prstGeom>
          </p:spPr>
          <p:txBody>
            <a:bodyPr lIns="0" tIns="0" rIns="0" bIns="0" rtlCol="0" anchor="t">
              <a:spAutoFit/>
            </a:bodyPr>
            <a:lstStyle/>
            <a:p>
              <a:pPr>
                <a:lnSpc>
                  <a:spcPts val="4326"/>
                </a:lnSpc>
              </a:pPr>
              <a:r>
                <a:rPr lang="en-US" sz="4200">
                  <a:solidFill>
                    <a:srgbClr val="000000"/>
                  </a:solidFill>
                  <a:latin typeface="DM Sans Bold"/>
                </a:rPr>
                <a:t>02 - V2V</a:t>
              </a:r>
            </a:p>
          </p:txBody>
        </p:sp>
        <p:sp>
          <p:nvSpPr>
            <p:cNvPr id="33" name="TextBox 33"/>
            <p:cNvSpPr txBox="1"/>
            <p:nvPr/>
          </p:nvSpPr>
          <p:spPr>
            <a:xfrm>
              <a:off x="0" y="1113391"/>
              <a:ext cx="10203506" cy="5595753"/>
            </a:xfrm>
            <a:prstGeom prst="rect">
              <a:avLst/>
            </a:prstGeom>
          </p:spPr>
          <p:txBody>
            <a:bodyPr lIns="0" tIns="0" rIns="0" bIns="0" rtlCol="0" anchor="t">
              <a:spAutoFit/>
            </a:bodyPr>
            <a:lstStyle/>
            <a:p>
              <a:pPr>
                <a:lnSpc>
                  <a:spcPts val="2807"/>
                </a:lnSpc>
              </a:pPr>
              <a:r>
                <a:rPr lang="en-US" sz="1799">
                  <a:solidFill>
                    <a:srgbClr val="000000"/>
                  </a:solidFill>
                  <a:latin typeface="DM Sans"/>
                </a:rPr>
                <a:t>it is a communication type that is between vehicles to cooperate with each other to enhance safety. </a:t>
              </a:r>
            </a:p>
            <a:p>
              <a:pPr>
                <a:lnSpc>
                  <a:spcPts val="2807"/>
                </a:lnSpc>
              </a:pPr>
              <a:endParaRPr lang="en-US" sz="1799">
                <a:solidFill>
                  <a:srgbClr val="000000"/>
                </a:solidFill>
                <a:latin typeface="DM Sans"/>
              </a:endParaRPr>
            </a:p>
            <a:p>
              <a:pPr marL="388599" lvl="1" indent="-194299">
                <a:lnSpc>
                  <a:spcPts val="2807"/>
                </a:lnSpc>
                <a:buFont typeface="Arial"/>
                <a:buChar char="•"/>
              </a:pPr>
              <a:r>
                <a:rPr lang="en-US" sz="1799">
                  <a:solidFill>
                    <a:srgbClr val="000000"/>
                  </a:solidFill>
                  <a:latin typeface="DM Sans"/>
                </a:rPr>
                <a:t>It could be more suitable for rural areas since implementing RSU there could be expensive and inefficient</a:t>
              </a:r>
            </a:p>
            <a:p>
              <a:pPr marL="388599" lvl="1" indent="-194299">
                <a:lnSpc>
                  <a:spcPts val="2807"/>
                </a:lnSpc>
                <a:buFont typeface="Arial"/>
                <a:buChar char="•"/>
              </a:pPr>
              <a:r>
                <a:rPr lang="en-US" sz="1799">
                  <a:solidFill>
                    <a:srgbClr val="000000"/>
                  </a:solidFill>
                  <a:latin typeface="DM Sans"/>
                </a:rPr>
                <a:t>However, the effectiveness of V2V communication relies heavily on the proximity of other vehicles equipped with the necessary communication technology. In dense urban environments or areas with sparse traffic, there might be instances where vehicles are not in close proximity to each other, leading to limited opportunities for communication.</a:t>
              </a:r>
            </a:p>
            <a:p>
              <a:pPr>
                <a:lnSpc>
                  <a:spcPts val="2807"/>
                </a:lnSpc>
              </a:pPr>
              <a:endParaRPr lang="en-US" sz="1799">
                <a:solidFill>
                  <a:srgbClr val="000000"/>
                </a:solidFill>
                <a:latin typeface="DM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grpSp>
        <p:nvGrpSpPr>
          <p:cNvPr id="3" name="Group 3"/>
          <p:cNvGrpSpPr/>
          <p:nvPr/>
        </p:nvGrpSpPr>
        <p:grpSpPr>
          <a:xfrm>
            <a:off x="-1686017" y="4418753"/>
            <a:ext cx="4916044" cy="5210717"/>
            <a:chOff x="0" y="0"/>
            <a:chExt cx="6554725" cy="6947623"/>
          </a:xfrm>
        </p:grpSpPr>
        <p:sp>
          <p:nvSpPr>
            <p:cNvPr id="4" name="Freeform 4"/>
            <p:cNvSpPr/>
            <p:nvPr/>
          </p:nvSpPr>
          <p:spPr>
            <a:xfrm>
              <a:off x="0" y="0"/>
              <a:ext cx="4095471" cy="4133044"/>
            </a:xfrm>
            <a:custGeom>
              <a:avLst/>
              <a:gdLst/>
              <a:ahLst/>
              <a:cxnLst/>
              <a:rect l="l" t="t" r="r" b="b"/>
              <a:pathLst>
                <a:path w="4095471" h="4133044">
                  <a:moveTo>
                    <a:pt x="0" y="0"/>
                  </a:moveTo>
                  <a:lnTo>
                    <a:pt x="4095471" y="0"/>
                  </a:lnTo>
                  <a:lnTo>
                    <a:pt x="4095471" y="4133044"/>
                  </a:lnTo>
                  <a:lnTo>
                    <a:pt x="0" y="4133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758076" y="595132"/>
              <a:ext cx="5796649" cy="6352492"/>
            </a:xfrm>
            <a:custGeom>
              <a:avLst/>
              <a:gdLst/>
              <a:ahLst/>
              <a:cxnLst/>
              <a:rect l="l" t="t" r="r" b="b"/>
              <a:pathLst>
                <a:path w="5796649" h="6352492">
                  <a:moveTo>
                    <a:pt x="0" y="0"/>
                  </a:moveTo>
                  <a:lnTo>
                    <a:pt x="5796649" y="0"/>
                  </a:lnTo>
                  <a:lnTo>
                    <a:pt x="5796649" y="6352491"/>
                  </a:lnTo>
                  <a:lnTo>
                    <a:pt x="0" y="6352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6" name="Freeform 6"/>
          <p:cNvSpPr/>
          <p:nvPr/>
        </p:nvSpPr>
        <p:spPr>
          <a:xfrm>
            <a:off x="11418627" y="6263017"/>
            <a:ext cx="6060133" cy="3366452"/>
          </a:xfrm>
          <a:custGeom>
            <a:avLst/>
            <a:gdLst/>
            <a:ahLst/>
            <a:cxnLst/>
            <a:rect l="l" t="t" r="r" b="b"/>
            <a:pathLst>
              <a:path w="6060133" h="3366452">
                <a:moveTo>
                  <a:pt x="0" y="0"/>
                </a:moveTo>
                <a:lnTo>
                  <a:pt x="6060134" y="0"/>
                </a:lnTo>
                <a:lnTo>
                  <a:pt x="6060134" y="3366453"/>
                </a:lnTo>
                <a:lnTo>
                  <a:pt x="0" y="3366453"/>
                </a:lnTo>
                <a:lnTo>
                  <a:pt x="0" y="0"/>
                </a:lnTo>
                <a:close/>
              </a:path>
            </a:pathLst>
          </a:custGeom>
          <a:blipFill>
            <a:blip r:embed="rId7"/>
            <a:stretch>
              <a:fillRect l="-19502" t="-19445" r="-8711" b="-17563"/>
            </a:stretch>
          </a:blipFill>
        </p:spPr>
        <p:txBody>
          <a:bodyPr/>
          <a:lstStyle/>
          <a:p>
            <a:endParaRPr lang="en-US"/>
          </a:p>
        </p:txBody>
      </p:sp>
      <p:sp>
        <p:nvSpPr>
          <p:cNvPr id="7" name="TextBox 7"/>
          <p:cNvSpPr txBox="1"/>
          <p:nvPr/>
        </p:nvSpPr>
        <p:spPr>
          <a:xfrm>
            <a:off x="1489566" y="886399"/>
            <a:ext cx="15308868" cy="1177290"/>
          </a:xfrm>
          <a:prstGeom prst="rect">
            <a:avLst/>
          </a:prstGeom>
        </p:spPr>
        <p:txBody>
          <a:bodyPr lIns="0" tIns="0" rIns="0" bIns="0" rtlCol="0" anchor="t">
            <a:spAutoFit/>
          </a:bodyPr>
          <a:lstStyle/>
          <a:p>
            <a:pPr algn="ctr">
              <a:lnSpc>
                <a:spcPts val="8730"/>
              </a:lnSpc>
            </a:pPr>
            <a:r>
              <a:rPr lang="en-US" sz="9000">
                <a:solidFill>
                  <a:srgbClr val="000000"/>
                </a:solidFill>
                <a:latin typeface="DM Sans Bold"/>
              </a:rPr>
              <a:t>Novelties of My Solution </a:t>
            </a:r>
          </a:p>
        </p:txBody>
      </p:sp>
      <p:sp>
        <p:nvSpPr>
          <p:cNvPr id="8" name="TextBox 8"/>
          <p:cNvSpPr txBox="1"/>
          <p:nvPr/>
        </p:nvSpPr>
        <p:spPr>
          <a:xfrm>
            <a:off x="3451875" y="2724312"/>
            <a:ext cx="11384250" cy="4457376"/>
          </a:xfrm>
          <a:prstGeom prst="rect">
            <a:avLst/>
          </a:prstGeom>
        </p:spPr>
        <p:txBody>
          <a:bodyPr lIns="0" tIns="0" rIns="0" bIns="0" rtlCol="0" anchor="t">
            <a:spAutoFit/>
          </a:bodyPr>
          <a:lstStyle/>
          <a:p>
            <a:pPr marL="0" lvl="0" indent="0">
              <a:lnSpc>
                <a:spcPts val="2722"/>
              </a:lnSpc>
              <a:spcBef>
                <a:spcPct val="0"/>
              </a:spcBef>
            </a:pPr>
            <a:r>
              <a:rPr lang="en-US" sz="2017" spc="121">
                <a:solidFill>
                  <a:srgbClr val="000000"/>
                </a:solidFill>
                <a:latin typeface="DM Sans Bold"/>
              </a:rPr>
              <a:t>1. Integ</a:t>
            </a:r>
            <a:r>
              <a:rPr lang="en-US" sz="2017" u="none" spc="121">
                <a:solidFill>
                  <a:srgbClr val="000000"/>
                </a:solidFill>
                <a:latin typeface="DM Sans Bold"/>
              </a:rPr>
              <a:t>ration of Multiple Communication Methods:</a:t>
            </a:r>
          </a:p>
          <a:p>
            <a:pPr marL="435476" lvl="1" indent="-217738">
              <a:lnSpc>
                <a:spcPts val="2722"/>
              </a:lnSpc>
              <a:spcBef>
                <a:spcPct val="0"/>
              </a:spcBef>
              <a:buFont typeface="Arial"/>
              <a:buChar char="•"/>
            </a:pPr>
            <a:r>
              <a:rPr lang="en-US" sz="2017" u="none" spc="121">
                <a:solidFill>
                  <a:srgbClr val="000000"/>
                </a:solidFill>
                <a:latin typeface="DM Sans"/>
              </a:rPr>
              <a:t>integrating a variety of communication methods V2I, V2N, and V2V. This comprehensive approach ensures adaptability to various scenarios and enhances the overall robustness of the communication system.</a:t>
            </a:r>
          </a:p>
          <a:p>
            <a:pPr>
              <a:lnSpc>
                <a:spcPts val="2722"/>
              </a:lnSpc>
              <a:spcBef>
                <a:spcPct val="0"/>
              </a:spcBef>
            </a:pPr>
            <a:endParaRPr lang="en-US" sz="2017" u="none" spc="121">
              <a:solidFill>
                <a:srgbClr val="000000"/>
              </a:solidFill>
              <a:latin typeface="DM Sans"/>
            </a:endParaRPr>
          </a:p>
          <a:p>
            <a:pPr>
              <a:lnSpc>
                <a:spcPts val="2722"/>
              </a:lnSpc>
              <a:spcBef>
                <a:spcPct val="0"/>
              </a:spcBef>
            </a:pPr>
            <a:endParaRPr lang="en-US" sz="2017" u="none" spc="121">
              <a:solidFill>
                <a:srgbClr val="000000"/>
              </a:solidFill>
              <a:latin typeface="DM Sans"/>
            </a:endParaRPr>
          </a:p>
          <a:p>
            <a:pPr>
              <a:lnSpc>
                <a:spcPts val="2722"/>
              </a:lnSpc>
              <a:spcBef>
                <a:spcPct val="0"/>
              </a:spcBef>
            </a:pPr>
            <a:r>
              <a:rPr lang="en-US" sz="2017" u="none" spc="121">
                <a:solidFill>
                  <a:srgbClr val="000000"/>
                </a:solidFill>
                <a:latin typeface="DM Sans Bold"/>
              </a:rPr>
              <a:t>2. Realistic OpenStreetMap Integration:</a:t>
            </a:r>
          </a:p>
          <a:p>
            <a:pPr marL="435476" lvl="1" indent="-217738">
              <a:lnSpc>
                <a:spcPts val="2722"/>
              </a:lnSpc>
              <a:spcBef>
                <a:spcPct val="0"/>
              </a:spcBef>
              <a:buFont typeface="Arial"/>
              <a:buChar char="•"/>
            </a:pPr>
            <a:r>
              <a:rPr lang="en-US" sz="2017" u="none" spc="121">
                <a:solidFill>
                  <a:srgbClr val="000000"/>
                </a:solidFill>
                <a:latin typeface="DM Sans"/>
              </a:rPr>
              <a:t>leverages realistic OpenStreetMap data, intricately integrated into the simulation environment using Java OpenStreetMap Editor.</a:t>
            </a:r>
          </a:p>
          <a:p>
            <a:pPr>
              <a:lnSpc>
                <a:spcPts val="2722"/>
              </a:lnSpc>
              <a:spcBef>
                <a:spcPct val="0"/>
              </a:spcBef>
            </a:pPr>
            <a:endParaRPr lang="en-US" sz="2017" u="none" spc="121">
              <a:solidFill>
                <a:srgbClr val="000000"/>
              </a:solidFill>
              <a:latin typeface="DM Sans"/>
            </a:endParaRPr>
          </a:p>
          <a:p>
            <a:pPr>
              <a:lnSpc>
                <a:spcPts val="2722"/>
              </a:lnSpc>
              <a:spcBef>
                <a:spcPct val="0"/>
              </a:spcBef>
            </a:pPr>
            <a:endParaRPr lang="en-US" sz="2017" u="none" spc="121">
              <a:solidFill>
                <a:srgbClr val="000000"/>
              </a:solidFill>
              <a:latin typeface="DM Sans"/>
            </a:endParaRPr>
          </a:p>
          <a:p>
            <a:pPr>
              <a:lnSpc>
                <a:spcPts val="2722"/>
              </a:lnSpc>
              <a:spcBef>
                <a:spcPct val="0"/>
              </a:spcBef>
            </a:pPr>
            <a:endParaRPr lang="en-US" sz="2017" u="none" spc="121">
              <a:solidFill>
                <a:srgbClr val="000000"/>
              </a:solidFill>
              <a:latin typeface="DM Sans"/>
            </a:endParaRPr>
          </a:p>
          <a:p>
            <a:pPr marL="0" lvl="0" indent="0">
              <a:lnSpc>
                <a:spcPts val="2722"/>
              </a:lnSpc>
              <a:spcBef>
                <a:spcPct val="0"/>
              </a:spcBef>
            </a:pPr>
            <a:endParaRPr lang="en-US" sz="2017" u="none" spc="121">
              <a:solidFill>
                <a:srgbClr val="000000"/>
              </a:solidFill>
              <a:latin typeface="DM Sans"/>
            </a:endParaRPr>
          </a:p>
        </p:txBody>
      </p:sp>
      <p:sp>
        <p:nvSpPr>
          <p:cNvPr id="9" name="TextBox 9"/>
          <p:cNvSpPr txBox="1"/>
          <p:nvPr/>
        </p:nvSpPr>
        <p:spPr>
          <a:xfrm>
            <a:off x="13273249" y="9610420"/>
            <a:ext cx="2350889" cy="198118"/>
          </a:xfrm>
          <a:prstGeom prst="rect">
            <a:avLst/>
          </a:prstGeom>
        </p:spPr>
        <p:txBody>
          <a:bodyPr lIns="0" tIns="0" rIns="0" bIns="0" rtlCol="0" anchor="t">
            <a:spAutoFit/>
          </a:bodyPr>
          <a:lstStyle/>
          <a:p>
            <a:pPr algn="ctr">
              <a:lnSpc>
                <a:spcPts val="1680"/>
              </a:lnSpc>
            </a:pPr>
            <a:r>
              <a:rPr lang="en-US" sz="1200">
                <a:solidFill>
                  <a:srgbClr val="000000"/>
                </a:solidFill>
                <a:latin typeface="Canva Sans Bold"/>
              </a:rPr>
              <a:t>(Kayseri - Cumhuriyet Meydanı)</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6">
              <a:alphaModFix amt="55000"/>
            </a:blip>
            <a:stretch>
              <a:fillRect l="-71867" t="-3631" r="-74156" b="-2747"/>
            </a:stretch>
          </a:blipFill>
        </p:spPr>
        <p:txBody>
          <a:bodyPr/>
          <a:lstStyle/>
          <a:p>
            <a:endParaRPr lang="en-US"/>
          </a:p>
        </p:txBody>
      </p:sp>
      <p:sp>
        <p:nvSpPr>
          <p:cNvPr id="3" name="Freeform 3"/>
          <p:cNvSpPr/>
          <p:nvPr/>
        </p:nvSpPr>
        <p:spPr>
          <a:xfrm>
            <a:off x="15320325" y="1753648"/>
            <a:ext cx="3032484" cy="6646539"/>
          </a:xfrm>
          <a:custGeom>
            <a:avLst/>
            <a:gdLst/>
            <a:ahLst/>
            <a:cxnLst/>
            <a:rect l="l" t="t" r="r" b="b"/>
            <a:pathLst>
              <a:path w="3032484" h="6646539">
                <a:moveTo>
                  <a:pt x="0" y="0"/>
                </a:moveTo>
                <a:lnTo>
                  <a:pt x="3032483" y="0"/>
                </a:lnTo>
                <a:lnTo>
                  <a:pt x="3032483" y="6646540"/>
                </a:lnTo>
                <a:lnTo>
                  <a:pt x="0" y="6646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 name="Freeform 4"/>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5" name="Freeform 5"/>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6" name="Freeform 6"/>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7" name="Freeform 7"/>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8" name="Freeform 8"/>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9" name="Freeform 9"/>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0" name="Freeform 10"/>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1" name="TextBox 11"/>
          <p:cNvSpPr txBox="1"/>
          <p:nvPr/>
        </p:nvSpPr>
        <p:spPr>
          <a:xfrm>
            <a:off x="8675559" y="3493591"/>
            <a:ext cx="5444797" cy="392987"/>
          </a:xfrm>
          <a:prstGeom prst="rect">
            <a:avLst/>
          </a:prstGeom>
        </p:spPr>
        <p:txBody>
          <a:bodyPr lIns="0" tIns="0" rIns="0" bIns="0" rtlCol="0" anchor="t">
            <a:spAutoFit/>
          </a:bodyPr>
          <a:lstStyle/>
          <a:p>
            <a:pPr algn="just">
              <a:lnSpc>
                <a:spcPts val="3188"/>
              </a:lnSpc>
            </a:pPr>
            <a:endParaRPr/>
          </a:p>
        </p:txBody>
      </p:sp>
      <p:grpSp>
        <p:nvGrpSpPr>
          <p:cNvPr id="12" name="Group 12"/>
          <p:cNvGrpSpPr/>
          <p:nvPr/>
        </p:nvGrpSpPr>
        <p:grpSpPr>
          <a:xfrm>
            <a:off x="8675559" y="3311285"/>
            <a:ext cx="6950325" cy="4910224"/>
            <a:chOff x="0" y="0"/>
            <a:chExt cx="1048738" cy="740906"/>
          </a:xfrm>
        </p:grpSpPr>
        <p:sp>
          <p:nvSpPr>
            <p:cNvPr id="13" name="Freeform 13"/>
            <p:cNvSpPr/>
            <p:nvPr/>
          </p:nvSpPr>
          <p:spPr>
            <a:xfrm>
              <a:off x="0" y="0"/>
              <a:ext cx="1048738" cy="740906"/>
            </a:xfrm>
            <a:custGeom>
              <a:avLst/>
              <a:gdLst/>
              <a:ahLst/>
              <a:cxnLst/>
              <a:rect l="l" t="t" r="r" b="b"/>
              <a:pathLst>
                <a:path w="1048738" h="740906">
                  <a:moveTo>
                    <a:pt x="37872" y="0"/>
                  </a:moveTo>
                  <a:lnTo>
                    <a:pt x="1010865" y="0"/>
                  </a:lnTo>
                  <a:cubicBezTo>
                    <a:pt x="1020910" y="0"/>
                    <a:pt x="1030543" y="3990"/>
                    <a:pt x="1037645" y="11093"/>
                  </a:cubicBezTo>
                  <a:cubicBezTo>
                    <a:pt x="1044747" y="18195"/>
                    <a:pt x="1048738" y="27828"/>
                    <a:pt x="1048738" y="37872"/>
                  </a:cubicBezTo>
                  <a:lnTo>
                    <a:pt x="1048738" y="703033"/>
                  </a:lnTo>
                  <a:cubicBezTo>
                    <a:pt x="1048738" y="713078"/>
                    <a:pt x="1044747" y="722711"/>
                    <a:pt x="1037645" y="729813"/>
                  </a:cubicBezTo>
                  <a:cubicBezTo>
                    <a:pt x="1030543" y="736916"/>
                    <a:pt x="1020910" y="740906"/>
                    <a:pt x="1010865" y="740906"/>
                  </a:cubicBezTo>
                  <a:lnTo>
                    <a:pt x="37872" y="740906"/>
                  </a:lnTo>
                  <a:cubicBezTo>
                    <a:pt x="27828" y="740906"/>
                    <a:pt x="18195" y="736916"/>
                    <a:pt x="11093" y="729813"/>
                  </a:cubicBezTo>
                  <a:cubicBezTo>
                    <a:pt x="3990" y="722711"/>
                    <a:pt x="0" y="713078"/>
                    <a:pt x="0" y="703033"/>
                  </a:cubicBezTo>
                  <a:lnTo>
                    <a:pt x="0" y="37872"/>
                  </a:lnTo>
                  <a:cubicBezTo>
                    <a:pt x="0" y="27828"/>
                    <a:pt x="3990" y="18195"/>
                    <a:pt x="11093" y="11093"/>
                  </a:cubicBezTo>
                  <a:cubicBezTo>
                    <a:pt x="18195" y="3990"/>
                    <a:pt x="27828" y="0"/>
                    <a:pt x="37872" y="0"/>
                  </a:cubicBezTo>
                  <a:close/>
                </a:path>
              </a:pathLst>
            </a:custGeom>
            <a:solidFill>
              <a:srgbClr val="8AB7E2"/>
            </a:solidFill>
            <a:ln w="19050" cap="rnd">
              <a:solidFill>
                <a:srgbClr val="000000"/>
              </a:solidFill>
              <a:prstDash val="solid"/>
              <a:round/>
            </a:ln>
          </p:spPr>
          <p:txBody>
            <a:bodyPr/>
            <a:lstStyle/>
            <a:p>
              <a:endParaRPr lang="en-US"/>
            </a:p>
          </p:txBody>
        </p:sp>
        <p:sp>
          <p:nvSpPr>
            <p:cNvPr id="14" name="TextBox 14"/>
            <p:cNvSpPr txBox="1"/>
            <p:nvPr/>
          </p:nvSpPr>
          <p:spPr>
            <a:xfrm>
              <a:off x="0" y="-38100"/>
              <a:ext cx="1048738" cy="779006"/>
            </a:xfrm>
            <a:prstGeom prst="rect">
              <a:avLst/>
            </a:prstGeom>
          </p:spPr>
          <p:txBody>
            <a:bodyPr lIns="70082" tIns="70082" rIns="70082" bIns="70082" rtlCol="0" anchor="ctr"/>
            <a:lstStyle/>
            <a:p>
              <a:pPr algn="ctr">
                <a:lnSpc>
                  <a:spcPts val="2659"/>
                </a:lnSpc>
              </a:pPr>
              <a:endParaRPr/>
            </a:p>
          </p:txBody>
        </p:sp>
      </p:grpSp>
      <p:grpSp>
        <p:nvGrpSpPr>
          <p:cNvPr id="15" name="Group 15"/>
          <p:cNvGrpSpPr/>
          <p:nvPr/>
        </p:nvGrpSpPr>
        <p:grpSpPr>
          <a:xfrm>
            <a:off x="8675559" y="3311285"/>
            <a:ext cx="6950325" cy="922562"/>
            <a:chOff x="0" y="0"/>
            <a:chExt cx="1048738" cy="139206"/>
          </a:xfrm>
        </p:grpSpPr>
        <p:sp>
          <p:nvSpPr>
            <p:cNvPr id="16" name="Freeform 16"/>
            <p:cNvSpPr/>
            <p:nvPr/>
          </p:nvSpPr>
          <p:spPr>
            <a:xfrm>
              <a:off x="0" y="0"/>
              <a:ext cx="1048738" cy="139206"/>
            </a:xfrm>
            <a:custGeom>
              <a:avLst/>
              <a:gdLst/>
              <a:ahLst/>
              <a:cxnLst/>
              <a:rect l="l" t="t" r="r" b="b"/>
              <a:pathLst>
                <a:path w="1048738" h="139206">
                  <a:moveTo>
                    <a:pt x="18936" y="0"/>
                  </a:moveTo>
                  <a:lnTo>
                    <a:pt x="1029801" y="0"/>
                  </a:lnTo>
                  <a:cubicBezTo>
                    <a:pt x="1034824" y="0"/>
                    <a:pt x="1039640" y="1995"/>
                    <a:pt x="1043191" y="5546"/>
                  </a:cubicBezTo>
                  <a:cubicBezTo>
                    <a:pt x="1046743" y="9098"/>
                    <a:pt x="1048738" y="13914"/>
                    <a:pt x="1048738" y="18936"/>
                  </a:cubicBezTo>
                  <a:lnTo>
                    <a:pt x="1048738" y="120270"/>
                  </a:lnTo>
                  <a:cubicBezTo>
                    <a:pt x="1048738" y="125292"/>
                    <a:pt x="1046743" y="130108"/>
                    <a:pt x="1043191" y="133660"/>
                  </a:cubicBezTo>
                  <a:cubicBezTo>
                    <a:pt x="1039640" y="137211"/>
                    <a:pt x="1034824" y="139206"/>
                    <a:pt x="1029801" y="139206"/>
                  </a:cubicBezTo>
                  <a:lnTo>
                    <a:pt x="18936" y="139206"/>
                  </a:lnTo>
                  <a:cubicBezTo>
                    <a:pt x="13914" y="139206"/>
                    <a:pt x="9098" y="137211"/>
                    <a:pt x="5546" y="133660"/>
                  </a:cubicBezTo>
                  <a:cubicBezTo>
                    <a:pt x="1995" y="130108"/>
                    <a:pt x="0" y="125292"/>
                    <a:pt x="0" y="120270"/>
                  </a:cubicBezTo>
                  <a:lnTo>
                    <a:pt x="0" y="18936"/>
                  </a:lnTo>
                  <a:cubicBezTo>
                    <a:pt x="0" y="13914"/>
                    <a:pt x="1995" y="9098"/>
                    <a:pt x="5546" y="5546"/>
                  </a:cubicBezTo>
                  <a:cubicBezTo>
                    <a:pt x="9098" y="1995"/>
                    <a:pt x="13914" y="0"/>
                    <a:pt x="18936" y="0"/>
                  </a:cubicBezTo>
                  <a:close/>
                </a:path>
              </a:pathLst>
            </a:custGeom>
            <a:solidFill>
              <a:srgbClr val="FFFFFF"/>
            </a:solidFill>
            <a:ln w="19050" cap="sq">
              <a:solidFill>
                <a:srgbClr val="000000"/>
              </a:solidFill>
              <a:prstDash val="solid"/>
              <a:miter/>
            </a:ln>
          </p:spPr>
          <p:txBody>
            <a:bodyPr/>
            <a:lstStyle/>
            <a:p>
              <a:endParaRPr lang="en-US"/>
            </a:p>
          </p:txBody>
        </p:sp>
        <p:sp>
          <p:nvSpPr>
            <p:cNvPr id="17" name="TextBox 17"/>
            <p:cNvSpPr txBox="1"/>
            <p:nvPr/>
          </p:nvSpPr>
          <p:spPr>
            <a:xfrm>
              <a:off x="0" y="-38100"/>
              <a:ext cx="1048738" cy="177306"/>
            </a:xfrm>
            <a:prstGeom prst="rect">
              <a:avLst/>
            </a:prstGeom>
          </p:spPr>
          <p:txBody>
            <a:bodyPr lIns="70082" tIns="70082" rIns="70082" bIns="70082" rtlCol="0" anchor="ctr"/>
            <a:lstStyle/>
            <a:p>
              <a:pPr algn="ctr">
                <a:lnSpc>
                  <a:spcPts val="2659"/>
                </a:lnSpc>
              </a:pPr>
              <a:endParaRPr/>
            </a:p>
          </p:txBody>
        </p:sp>
      </p:grpSp>
      <p:grpSp>
        <p:nvGrpSpPr>
          <p:cNvPr id="18" name="Group 18"/>
          <p:cNvGrpSpPr/>
          <p:nvPr/>
        </p:nvGrpSpPr>
        <p:grpSpPr>
          <a:xfrm>
            <a:off x="1449009" y="3311285"/>
            <a:ext cx="6950325" cy="4910224"/>
            <a:chOff x="0" y="0"/>
            <a:chExt cx="1048738" cy="740906"/>
          </a:xfrm>
        </p:grpSpPr>
        <p:sp>
          <p:nvSpPr>
            <p:cNvPr id="19" name="Freeform 19"/>
            <p:cNvSpPr/>
            <p:nvPr/>
          </p:nvSpPr>
          <p:spPr>
            <a:xfrm>
              <a:off x="0" y="0"/>
              <a:ext cx="1048738" cy="740906"/>
            </a:xfrm>
            <a:custGeom>
              <a:avLst/>
              <a:gdLst/>
              <a:ahLst/>
              <a:cxnLst/>
              <a:rect l="l" t="t" r="r" b="b"/>
              <a:pathLst>
                <a:path w="1048738" h="740906">
                  <a:moveTo>
                    <a:pt x="37872" y="0"/>
                  </a:moveTo>
                  <a:lnTo>
                    <a:pt x="1010865" y="0"/>
                  </a:lnTo>
                  <a:cubicBezTo>
                    <a:pt x="1020910" y="0"/>
                    <a:pt x="1030543" y="3990"/>
                    <a:pt x="1037645" y="11093"/>
                  </a:cubicBezTo>
                  <a:cubicBezTo>
                    <a:pt x="1044747" y="18195"/>
                    <a:pt x="1048738" y="27828"/>
                    <a:pt x="1048738" y="37872"/>
                  </a:cubicBezTo>
                  <a:lnTo>
                    <a:pt x="1048738" y="703033"/>
                  </a:lnTo>
                  <a:cubicBezTo>
                    <a:pt x="1048738" y="713078"/>
                    <a:pt x="1044747" y="722711"/>
                    <a:pt x="1037645" y="729813"/>
                  </a:cubicBezTo>
                  <a:cubicBezTo>
                    <a:pt x="1030543" y="736916"/>
                    <a:pt x="1020910" y="740906"/>
                    <a:pt x="1010865" y="740906"/>
                  </a:cubicBezTo>
                  <a:lnTo>
                    <a:pt x="37872" y="740906"/>
                  </a:lnTo>
                  <a:cubicBezTo>
                    <a:pt x="27828" y="740906"/>
                    <a:pt x="18195" y="736916"/>
                    <a:pt x="11093" y="729813"/>
                  </a:cubicBezTo>
                  <a:cubicBezTo>
                    <a:pt x="3990" y="722711"/>
                    <a:pt x="0" y="713078"/>
                    <a:pt x="0" y="703033"/>
                  </a:cubicBezTo>
                  <a:lnTo>
                    <a:pt x="0" y="37872"/>
                  </a:lnTo>
                  <a:cubicBezTo>
                    <a:pt x="0" y="27828"/>
                    <a:pt x="3990" y="18195"/>
                    <a:pt x="11093" y="11093"/>
                  </a:cubicBezTo>
                  <a:cubicBezTo>
                    <a:pt x="18195" y="3990"/>
                    <a:pt x="27828" y="0"/>
                    <a:pt x="37872" y="0"/>
                  </a:cubicBezTo>
                  <a:close/>
                </a:path>
              </a:pathLst>
            </a:custGeom>
            <a:solidFill>
              <a:srgbClr val="8AB7E2"/>
            </a:solidFill>
            <a:ln w="19050" cap="rnd">
              <a:solidFill>
                <a:srgbClr val="000000"/>
              </a:solidFill>
              <a:prstDash val="solid"/>
              <a:round/>
            </a:ln>
          </p:spPr>
          <p:txBody>
            <a:bodyPr/>
            <a:lstStyle/>
            <a:p>
              <a:endParaRPr lang="en-US"/>
            </a:p>
          </p:txBody>
        </p:sp>
        <p:sp>
          <p:nvSpPr>
            <p:cNvPr id="20" name="TextBox 20"/>
            <p:cNvSpPr txBox="1"/>
            <p:nvPr/>
          </p:nvSpPr>
          <p:spPr>
            <a:xfrm>
              <a:off x="0" y="-38100"/>
              <a:ext cx="1048738" cy="779006"/>
            </a:xfrm>
            <a:prstGeom prst="rect">
              <a:avLst/>
            </a:prstGeom>
          </p:spPr>
          <p:txBody>
            <a:bodyPr lIns="70082" tIns="70082" rIns="70082" bIns="70082" rtlCol="0" anchor="ctr"/>
            <a:lstStyle/>
            <a:p>
              <a:pPr algn="ctr">
                <a:lnSpc>
                  <a:spcPts val="2659"/>
                </a:lnSpc>
              </a:pPr>
              <a:endParaRPr/>
            </a:p>
          </p:txBody>
        </p:sp>
      </p:grpSp>
      <p:grpSp>
        <p:nvGrpSpPr>
          <p:cNvPr id="21" name="Group 21"/>
          <p:cNvGrpSpPr/>
          <p:nvPr/>
        </p:nvGrpSpPr>
        <p:grpSpPr>
          <a:xfrm>
            <a:off x="1449009" y="3311285"/>
            <a:ext cx="6950325" cy="922562"/>
            <a:chOff x="0" y="0"/>
            <a:chExt cx="1048738" cy="139206"/>
          </a:xfrm>
        </p:grpSpPr>
        <p:sp>
          <p:nvSpPr>
            <p:cNvPr id="22" name="Freeform 22"/>
            <p:cNvSpPr/>
            <p:nvPr/>
          </p:nvSpPr>
          <p:spPr>
            <a:xfrm>
              <a:off x="0" y="0"/>
              <a:ext cx="1048738" cy="139206"/>
            </a:xfrm>
            <a:custGeom>
              <a:avLst/>
              <a:gdLst/>
              <a:ahLst/>
              <a:cxnLst/>
              <a:rect l="l" t="t" r="r" b="b"/>
              <a:pathLst>
                <a:path w="1048738" h="139206">
                  <a:moveTo>
                    <a:pt x="18936" y="0"/>
                  </a:moveTo>
                  <a:lnTo>
                    <a:pt x="1029801" y="0"/>
                  </a:lnTo>
                  <a:cubicBezTo>
                    <a:pt x="1034824" y="0"/>
                    <a:pt x="1039640" y="1995"/>
                    <a:pt x="1043191" y="5546"/>
                  </a:cubicBezTo>
                  <a:cubicBezTo>
                    <a:pt x="1046743" y="9098"/>
                    <a:pt x="1048738" y="13914"/>
                    <a:pt x="1048738" y="18936"/>
                  </a:cubicBezTo>
                  <a:lnTo>
                    <a:pt x="1048738" y="120270"/>
                  </a:lnTo>
                  <a:cubicBezTo>
                    <a:pt x="1048738" y="125292"/>
                    <a:pt x="1046743" y="130108"/>
                    <a:pt x="1043191" y="133660"/>
                  </a:cubicBezTo>
                  <a:cubicBezTo>
                    <a:pt x="1039640" y="137211"/>
                    <a:pt x="1034824" y="139206"/>
                    <a:pt x="1029801" y="139206"/>
                  </a:cubicBezTo>
                  <a:lnTo>
                    <a:pt x="18936" y="139206"/>
                  </a:lnTo>
                  <a:cubicBezTo>
                    <a:pt x="13914" y="139206"/>
                    <a:pt x="9098" y="137211"/>
                    <a:pt x="5546" y="133660"/>
                  </a:cubicBezTo>
                  <a:cubicBezTo>
                    <a:pt x="1995" y="130108"/>
                    <a:pt x="0" y="125292"/>
                    <a:pt x="0" y="120270"/>
                  </a:cubicBezTo>
                  <a:lnTo>
                    <a:pt x="0" y="18936"/>
                  </a:lnTo>
                  <a:cubicBezTo>
                    <a:pt x="0" y="13914"/>
                    <a:pt x="1995" y="9098"/>
                    <a:pt x="5546" y="5546"/>
                  </a:cubicBezTo>
                  <a:cubicBezTo>
                    <a:pt x="9098" y="1995"/>
                    <a:pt x="13914" y="0"/>
                    <a:pt x="18936" y="0"/>
                  </a:cubicBezTo>
                  <a:close/>
                </a:path>
              </a:pathLst>
            </a:custGeom>
            <a:solidFill>
              <a:srgbClr val="FFFFFF"/>
            </a:solidFill>
            <a:ln w="19050" cap="sq">
              <a:solidFill>
                <a:srgbClr val="000000"/>
              </a:solidFill>
              <a:prstDash val="solid"/>
              <a:miter/>
            </a:ln>
          </p:spPr>
          <p:txBody>
            <a:bodyPr/>
            <a:lstStyle/>
            <a:p>
              <a:endParaRPr lang="en-US"/>
            </a:p>
          </p:txBody>
        </p:sp>
        <p:sp>
          <p:nvSpPr>
            <p:cNvPr id="23" name="TextBox 23"/>
            <p:cNvSpPr txBox="1"/>
            <p:nvPr/>
          </p:nvSpPr>
          <p:spPr>
            <a:xfrm>
              <a:off x="0" y="-38100"/>
              <a:ext cx="1048738" cy="177306"/>
            </a:xfrm>
            <a:prstGeom prst="rect">
              <a:avLst/>
            </a:prstGeom>
          </p:spPr>
          <p:txBody>
            <a:bodyPr lIns="70082" tIns="70082" rIns="70082" bIns="70082" rtlCol="0" anchor="ctr"/>
            <a:lstStyle/>
            <a:p>
              <a:pPr algn="ctr">
                <a:lnSpc>
                  <a:spcPts val="2659"/>
                </a:lnSpc>
              </a:pPr>
              <a:endParaRPr/>
            </a:p>
          </p:txBody>
        </p:sp>
      </p:grpSp>
      <p:pic>
        <p:nvPicPr>
          <p:cNvPr id="24" name="Picture 2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21"/>
          <a:srcRect/>
          <a:stretch>
            <a:fillRect/>
          </a:stretch>
        </p:blipFill>
        <p:spPr>
          <a:xfrm>
            <a:off x="9275813" y="4488637"/>
            <a:ext cx="5699454" cy="3205943"/>
          </a:xfrm>
          <a:prstGeom prst="rect">
            <a:avLst/>
          </a:prstGeom>
        </p:spPr>
      </p:pic>
      <p:pic>
        <p:nvPicPr>
          <p:cNvPr id="25" name="Picture 2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2"/>
          <a:srcRect/>
          <a:stretch>
            <a:fillRect/>
          </a:stretch>
        </p:blipFill>
        <p:spPr>
          <a:xfrm>
            <a:off x="2074444" y="4488637"/>
            <a:ext cx="5699454" cy="3205943"/>
          </a:xfrm>
          <a:prstGeom prst="rect">
            <a:avLst/>
          </a:prstGeom>
        </p:spPr>
      </p:pic>
      <p:sp>
        <p:nvSpPr>
          <p:cNvPr id="26" name="TextBox 26"/>
          <p:cNvSpPr txBox="1"/>
          <p:nvPr/>
        </p:nvSpPr>
        <p:spPr>
          <a:xfrm>
            <a:off x="1959855" y="3570196"/>
            <a:ext cx="5878272" cy="425790"/>
          </a:xfrm>
          <a:prstGeom prst="rect">
            <a:avLst/>
          </a:prstGeom>
        </p:spPr>
        <p:txBody>
          <a:bodyPr lIns="0" tIns="0" rIns="0" bIns="0" rtlCol="0" anchor="t">
            <a:spAutoFit/>
          </a:bodyPr>
          <a:lstStyle/>
          <a:p>
            <a:pPr algn="just">
              <a:lnSpc>
                <a:spcPts val="3442"/>
              </a:lnSpc>
            </a:pPr>
            <a:r>
              <a:rPr lang="en-US" sz="2942">
                <a:solidFill>
                  <a:srgbClr val="000000"/>
                </a:solidFill>
                <a:latin typeface="DM Sans"/>
              </a:rPr>
              <a:t>Visual Studio - Console Demo</a:t>
            </a:r>
          </a:p>
        </p:txBody>
      </p:sp>
      <p:sp>
        <p:nvSpPr>
          <p:cNvPr id="27" name="TextBox 27"/>
          <p:cNvSpPr txBox="1"/>
          <p:nvPr/>
        </p:nvSpPr>
        <p:spPr>
          <a:xfrm>
            <a:off x="9186404" y="3570196"/>
            <a:ext cx="5878272" cy="425790"/>
          </a:xfrm>
          <a:prstGeom prst="rect">
            <a:avLst/>
          </a:prstGeom>
        </p:spPr>
        <p:txBody>
          <a:bodyPr lIns="0" tIns="0" rIns="0" bIns="0" rtlCol="0" anchor="t">
            <a:spAutoFit/>
          </a:bodyPr>
          <a:lstStyle/>
          <a:p>
            <a:pPr algn="just">
              <a:lnSpc>
                <a:spcPts val="3442"/>
              </a:lnSpc>
            </a:pPr>
            <a:r>
              <a:rPr lang="en-US" sz="2942">
                <a:solidFill>
                  <a:srgbClr val="000000"/>
                </a:solidFill>
                <a:latin typeface="DM Sans"/>
              </a:rPr>
              <a:t>Omnet ++ - Simulation</a:t>
            </a:r>
          </a:p>
        </p:txBody>
      </p:sp>
      <p:sp>
        <p:nvSpPr>
          <p:cNvPr id="28" name="TextBox 28"/>
          <p:cNvSpPr txBox="1"/>
          <p:nvPr/>
        </p:nvSpPr>
        <p:spPr>
          <a:xfrm>
            <a:off x="1464696" y="885863"/>
            <a:ext cx="13642168" cy="1177290"/>
          </a:xfrm>
          <a:prstGeom prst="rect">
            <a:avLst/>
          </a:prstGeom>
        </p:spPr>
        <p:txBody>
          <a:bodyPr lIns="0" tIns="0" rIns="0" bIns="0" rtlCol="0" anchor="t">
            <a:spAutoFit/>
          </a:bodyPr>
          <a:lstStyle/>
          <a:p>
            <a:pPr algn="ctr">
              <a:lnSpc>
                <a:spcPts val="8730"/>
              </a:lnSpc>
            </a:pPr>
            <a:r>
              <a:rPr lang="en-US" sz="9000">
                <a:solidFill>
                  <a:srgbClr val="000000"/>
                </a:solidFill>
                <a:latin typeface="DM Sans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4"/>
                </p:tgtEl>
              </p:cMediaNode>
            </p:video>
            <p:video>
              <p:cMediaNode vol="100000">
                <p:cTn id="3" fill="hold" display="0">
                  <p:stCondLst>
                    <p:cond delay="indefinite"/>
                  </p:stCondLst>
                </p:cTn>
                <p:tgtEl>
                  <p:spTgt spid="2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US"/>
          </a:p>
        </p:txBody>
      </p:sp>
      <p:sp>
        <p:nvSpPr>
          <p:cNvPr id="3" name="TextBox 3"/>
          <p:cNvSpPr txBox="1"/>
          <p:nvPr/>
        </p:nvSpPr>
        <p:spPr>
          <a:xfrm>
            <a:off x="4136549" y="852085"/>
            <a:ext cx="10014901" cy="909320"/>
          </a:xfrm>
          <a:prstGeom prst="rect">
            <a:avLst/>
          </a:prstGeom>
        </p:spPr>
        <p:txBody>
          <a:bodyPr lIns="0" tIns="0" rIns="0" bIns="0" rtlCol="0" anchor="t">
            <a:spAutoFit/>
          </a:bodyPr>
          <a:lstStyle/>
          <a:p>
            <a:pPr algn="ctr">
              <a:lnSpc>
                <a:spcPts val="6789"/>
              </a:lnSpc>
            </a:pPr>
            <a:r>
              <a:rPr lang="en-US" sz="6999">
                <a:solidFill>
                  <a:srgbClr val="000000"/>
                </a:solidFill>
                <a:latin typeface="DM Sans Bold"/>
              </a:rPr>
              <a:t>Conclusion</a:t>
            </a: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US"/>
          </a:p>
        </p:txBody>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US"/>
          </a:p>
        </p:txBody>
      </p:sp>
      <p:sp>
        <p:nvSpPr>
          <p:cNvPr id="15" name="Freeform 15"/>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US"/>
          </a:p>
        </p:txBody>
      </p:sp>
      <p:sp>
        <p:nvSpPr>
          <p:cNvPr id="17" name="Freeform 17"/>
          <p:cNvSpPr/>
          <p:nvPr/>
        </p:nvSpPr>
        <p:spPr>
          <a:xfrm rot="-5282649">
            <a:off x="-2432749" y="4180762"/>
            <a:ext cx="4980100" cy="1699459"/>
          </a:xfrm>
          <a:custGeom>
            <a:avLst/>
            <a:gdLst/>
            <a:ahLst/>
            <a:cxnLst/>
            <a:rect l="l" t="t" r="r" b="b"/>
            <a:pathLst>
              <a:path w="4980100" h="1699459">
                <a:moveTo>
                  <a:pt x="0" y="0"/>
                </a:moveTo>
                <a:lnTo>
                  <a:pt x="4980099" y="0"/>
                </a:lnTo>
                <a:lnTo>
                  <a:pt x="4980099" y="1699459"/>
                </a:lnTo>
                <a:lnTo>
                  <a:pt x="0" y="1699459"/>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US"/>
          </a:p>
        </p:txBody>
      </p:sp>
      <p:grpSp>
        <p:nvGrpSpPr>
          <p:cNvPr id="18" name="Group 18"/>
          <p:cNvGrpSpPr/>
          <p:nvPr/>
        </p:nvGrpSpPr>
        <p:grpSpPr>
          <a:xfrm>
            <a:off x="2557226" y="5030492"/>
            <a:ext cx="13173548" cy="3403599"/>
            <a:chOff x="0" y="0"/>
            <a:chExt cx="17564730" cy="4538132"/>
          </a:xfrm>
        </p:grpSpPr>
        <p:sp>
          <p:nvSpPr>
            <p:cNvPr id="19" name="Freeform 19"/>
            <p:cNvSpPr/>
            <p:nvPr/>
          </p:nvSpPr>
          <p:spPr>
            <a:xfrm>
              <a:off x="0" y="0"/>
              <a:ext cx="1055764" cy="1061054"/>
            </a:xfrm>
            <a:custGeom>
              <a:avLst/>
              <a:gdLst/>
              <a:ahLst/>
              <a:cxnLst/>
              <a:rect l="l" t="t" r="r" b="b"/>
              <a:pathLst>
                <a:path w="1055764" h="1061054">
                  <a:moveTo>
                    <a:pt x="0" y="0"/>
                  </a:moveTo>
                  <a:lnTo>
                    <a:pt x="1055764" y="0"/>
                  </a:lnTo>
                  <a:lnTo>
                    <a:pt x="1055764" y="1061054"/>
                  </a:lnTo>
                  <a:lnTo>
                    <a:pt x="0" y="1061054"/>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20" name="TextBox 20"/>
            <p:cNvSpPr txBox="1"/>
            <p:nvPr/>
          </p:nvSpPr>
          <p:spPr>
            <a:xfrm>
              <a:off x="1310782" y="47625"/>
              <a:ext cx="3494382" cy="590593"/>
            </a:xfrm>
            <a:prstGeom prst="rect">
              <a:avLst/>
            </a:prstGeom>
          </p:spPr>
          <p:txBody>
            <a:bodyPr lIns="0" tIns="0" rIns="0" bIns="0" rtlCol="0" anchor="t">
              <a:spAutoFit/>
            </a:bodyPr>
            <a:lstStyle/>
            <a:p>
              <a:pPr>
                <a:lnSpc>
                  <a:spcPts val="3296"/>
                </a:lnSpc>
              </a:pPr>
              <a:r>
                <a:rPr lang="en-US" sz="3200">
                  <a:solidFill>
                    <a:srgbClr val="000000"/>
                  </a:solidFill>
                  <a:latin typeface="DM Sans Bold"/>
                </a:rPr>
                <a:t>Advantages</a:t>
              </a:r>
            </a:p>
          </p:txBody>
        </p:sp>
        <p:sp>
          <p:nvSpPr>
            <p:cNvPr id="21" name="TextBox 21"/>
            <p:cNvSpPr txBox="1"/>
            <p:nvPr/>
          </p:nvSpPr>
          <p:spPr>
            <a:xfrm>
              <a:off x="1055764" y="1291879"/>
              <a:ext cx="7204680" cy="3246253"/>
            </a:xfrm>
            <a:prstGeom prst="rect">
              <a:avLst/>
            </a:prstGeom>
          </p:spPr>
          <p:txBody>
            <a:bodyPr lIns="0" tIns="0" rIns="0" bIns="0" rtlCol="0" anchor="t">
              <a:spAutoFit/>
            </a:bodyPr>
            <a:lstStyle/>
            <a:p>
              <a:pPr>
                <a:lnSpc>
                  <a:spcPts val="2807"/>
                </a:lnSpc>
              </a:pPr>
              <a:r>
                <a:rPr lang="en-US" sz="1799">
                  <a:solidFill>
                    <a:srgbClr val="000000"/>
                  </a:solidFill>
                  <a:latin typeface="DM Sans Bold"/>
                </a:rPr>
                <a:t>1. Diverse Communication Methods:</a:t>
              </a:r>
            </a:p>
            <a:p>
              <a:pPr>
                <a:lnSpc>
                  <a:spcPts val="2807"/>
                </a:lnSpc>
              </a:pPr>
              <a:r>
                <a:rPr lang="en-US" sz="1799">
                  <a:solidFill>
                    <a:srgbClr val="000000"/>
                  </a:solidFill>
                  <a:latin typeface="DM Sans"/>
                </a:rPr>
                <a:t>provides versatility and adaptability to different driving scenarios</a:t>
              </a:r>
            </a:p>
            <a:p>
              <a:pPr>
                <a:lnSpc>
                  <a:spcPts val="2807"/>
                </a:lnSpc>
              </a:pPr>
              <a:r>
                <a:rPr lang="en-US" sz="1799">
                  <a:solidFill>
                    <a:srgbClr val="000000"/>
                  </a:solidFill>
                  <a:latin typeface="DM Sans Bold"/>
                </a:rPr>
                <a:t>2. Realistic Simulation Environment:</a:t>
              </a:r>
            </a:p>
            <a:p>
              <a:pPr>
                <a:lnSpc>
                  <a:spcPts val="2807"/>
                </a:lnSpc>
              </a:pPr>
              <a:r>
                <a:rPr lang="en-US" sz="1799">
                  <a:solidFill>
                    <a:srgbClr val="000000"/>
                  </a:solidFill>
                  <a:latin typeface="DM Sans"/>
                </a:rPr>
                <a:t>contributes to a more accurate representation of the driving environment. </a:t>
              </a:r>
            </a:p>
            <a:p>
              <a:pPr>
                <a:lnSpc>
                  <a:spcPts val="2807"/>
                </a:lnSpc>
              </a:pPr>
              <a:endParaRPr lang="en-US" sz="1799">
                <a:solidFill>
                  <a:srgbClr val="000000"/>
                </a:solidFill>
                <a:latin typeface="DM Sans"/>
              </a:endParaRPr>
            </a:p>
          </p:txBody>
        </p:sp>
        <p:sp>
          <p:nvSpPr>
            <p:cNvPr id="22" name="Freeform 22"/>
            <p:cNvSpPr/>
            <p:nvPr/>
          </p:nvSpPr>
          <p:spPr>
            <a:xfrm>
              <a:off x="9621496" y="160174"/>
              <a:ext cx="1504826" cy="451448"/>
            </a:xfrm>
            <a:custGeom>
              <a:avLst/>
              <a:gdLst/>
              <a:ahLst/>
              <a:cxnLst/>
              <a:rect l="l" t="t" r="r" b="b"/>
              <a:pathLst>
                <a:path w="1504826" h="451448">
                  <a:moveTo>
                    <a:pt x="0" y="0"/>
                  </a:moveTo>
                  <a:lnTo>
                    <a:pt x="1504826" y="0"/>
                  </a:lnTo>
                  <a:lnTo>
                    <a:pt x="1504826" y="451448"/>
                  </a:lnTo>
                  <a:lnTo>
                    <a:pt x="0" y="451448"/>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23" name="TextBox 23"/>
            <p:cNvSpPr txBox="1"/>
            <p:nvPr/>
          </p:nvSpPr>
          <p:spPr>
            <a:xfrm>
              <a:off x="11301153" y="49792"/>
              <a:ext cx="4498646" cy="590593"/>
            </a:xfrm>
            <a:prstGeom prst="rect">
              <a:avLst/>
            </a:prstGeom>
          </p:spPr>
          <p:txBody>
            <a:bodyPr lIns="0" tIns="0" rIns="0" bIns="0" rtlCol="0" anchor="t">
              <a:spAutoFit/>
            </a:bodyPr>
            <a:lstStyle/>
            <a:p>
              <a:pPr>
                <a:lnSpc>
                  <a:spcPts val="3296"/>
                </a:lnSpc>
              </a:pPr>
              <a:r>
                <a:rPr lang="en-US" sz="3200">
                  <a:solidFill>
                    <a:srgbClr val="000000"/>
                  </a:solidFill>
                  <a:latin typeface="DM Sans Bold"/>
                </a:rPr>
                <a:t>Disadvantages</a:t>
              </a:r>
            </a:p>
          </p:txBody>
        </p:sp>
        <p:sp>
          <p:nvSpPr>
            <p:cNvPr id="24" name="TextBox 24"/>
            <p:cNvSpPr txBox="1"/>
            <p:nvPr/>
          </p:nvSpPr>
          <p:spPr>
            <a:xfrm>
              <a:off x="11301153" y="908972"/>
              <a:ext cx="6263577" cy="1836553"/>
            </a:xfrm>
            <a:prstGeom prst="rect">
              <a:avLst/>
            </a:prstGeom>
          </p:spPr>
          <p:txBody>
            <a:bodyPr lIns="0" tIns="0" rIns="0" bIns="0" rtlCol="0" anchor="t">
              <a:spAutoFit/>
            </a:bodyPr>
            <a:lstStyle/>
            <a:p>
              <a:pPr>
                <a:lnSpc>
                  <a:spcPts val="2807"/>
                </a:lnSpc>
              </a:pPr>
              <a:r>
                <a:rPr lang="en-US" sz="1799">
                  <a:solidFill>
                    <a:srgbClr val="000000"/>
                  </a:solidFill>
                  <a:latin typeface="DM Sans Bold"/>
                </a:rPr>
                <a:t>1. Complexity in Hybrid Simulation:</a:t>
              </a:r>
            </a:p>
            <a:p>
              <a:pPr>
                <a:lnSpc>
                  <a:spcPts val="2807"/>
                </a:lnSpc>
              </a:pPr>
              <a:r>
                <a:rPr lang="en-US" sz="1799">
                  <a:solidFill>
                    <a:srgbClr val="000000"/>
                  </a:solidFill>
                  <a:latin typeface="DM Sans"/>
                </a:rPr>
                <a:t>The integration of multiple simulation tools introduces complexity in configuration</a:t>
              </a:r>
            </a:p>
            <a:p>
              <a:pPr>
                <a:lnSpc>
                  <a:spcPts val="2807"/>
                </a:lnSpc>
              </a:pPr>
              <a:endParaRPr lang="en-US" sz="1799">
                <a:solidFill>
                  <a:srgbClr val="000000"/>
                </a:solidFill>
                <a:latin typeface="DM Sans"/>
              </a:endParaRPr>
            </a:p>
          </p:txBody>
        </p:sp>
      </p:grpSp>
      <p:sp>
        <p:nvSpPr>
          <p:cNvPr id="25" name="Freeform 25"/>
          <p:cNvSpPr/>
          <p:nvPr/>
        </p:nvSpPr>
        <p:spPr>
          <a:xfrm>
            <a:off x="16975139" y="52026"/>
            <a:ext cx="1356492" cy="976674"/>
          </a:xfrm>
          <a:custGeom>
            <a:avLst/>
            <a:gdLst/>
            <a:ahLst/>
            <a:cxnLst/>
            <a:rect l="l" t="t" r="r" b="b"/>
            <a:pathLst>
              <a:path w="1356492" h="976674">
                <a:moveTo>
                  <a:pt x="0" y="0"/>
                </a:moveTo>
                <a:lnTo>
                  <a:pt x="1356492" y="0"/>
                </a:lnTo>
                <a:lnTo>
                  <a:pt x="1356492" y="976674"/>
                </a:lnTo>
                <a:lnTo>
                  <a:pt x="0" y="976674"/>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n-US"/>
          </a:p>
        </p:txBody>
      </p:sp>
      <p:pic>
        <p:nvPicPr>
          <p:cNvPr id="26" name="Picture 26"/>
          <p:cNvPicPr>
            <a:picLocks noChangeAspect="1"/>
          </p:cNvPicPr>
          <p:nvPr/>
        </p:nvPicPr>
        <p:blipFill>
          <a:blip r:embed="rId35"/>
          <a:srcRect/>
          <a:stretch>
            <a:fillRect/>
          </a:stretch>
        </p:blipFill>
        <p:spPr>
          <a:xfrm flipH="1">
            <a:off x="57300" y="9496827"/>
            <a:ext cx="1649999" cy="734249"/>
          </a:xfrm>
          <a:prstGeom prst="rect">
            <a:avLst/>
          </a:prstGeom>
        </p:spPr>
      </p:pic>
      <p:grpSp>
        <p:nvGrpSpPr>
          <p:cNvPr id="27" name="Group 27"/>
          <p:cNvGrpSpPr/>
          <p:nvPr/>
        </p:nvGrpSpPr>
        <p:grpSpPr>
          <a:xfrm>
            <a:off x="5225333" y="2315481"/>
            <a:ext cx="9394965" cy="1860033"/>
            <a:chOff x="0" y="0"/>
            <a:chExt cx="12526619" cy="2480044"/>
          </a:xfrm>
        </p:grpSpPr>
        <p:sp>
          <p:nvSpPr>
            <p:cNvPr id="28" name="TextBox 28"/>
            <p:cNvSpPr txBox="1"/>
            <p:nvPr/>
          </p:nvSpPr>
          <p:spPr>
            <a:xfrm>
              <a:off x="0" y="66675"/>
              <a:ext cx="10400573" cy="778129"/>
            </a:xfrm>
            <a:prstGeom prst="rect">
              <a:avLst/>
            </a:prstGeom>
          </p:spPr>
          <p:txBody>
            <a:bodyPr lIns="0" tIns="0" rIns="0" bIns="0" rtlCol="0" anchor="t">
              <a:spAutoFit/>
            </a:bodyPr>
            <a:lstStyle/>
            <a:p>
              <a:pPr algn="ctr">
                <a:lnSpc>
                  <a:spcPts val="4326"/>
                </a:lnSpc>
              </a:pPr>
              <a:r>
                <a:rPr lang="en-US" sz="4200">
                  <a:solidFill>
                    <a:srgbClr val="000000"/>
                  </a:solidFill>
                  <a:latin typeface="DM Sans Bold"/>
                </a:rPr>
                <a:t>Key Issues</a:t>
              </a:r>
            </a:p>
          </p:txBody>
        </p:sp>
        <p:sp>
          <p:nvSpPr>
            <p:cNvPr id="29" name="TextBox 29"/>
            <p:cNvSpPr txBox="1"/>
            <p:nvPr/>
          </p:nvSpPr>
          <p:spPr>
            <a:xfrm>
              <a:off x="0" y="1113391"/>
              <a:ext cx="12526619" cy="1366653"/>
            </a:xfrm>
            <a:prstGeom prst="rect">
              <a:avLst/>
            </a:prstGeom>
          </p:spPr>
          <p:txBody>
            <a:bodyPr lIns="0" tIns="0" rIns="0" bIns="0" rtlCol="0" anchor="t">
              <a:spAutoFit/>
            </a:bodyPr>
            <a:lstStyle/>
            <a:p>
              <a:pPr>
                <a:lnSpc>
                  <a:spcPts val="2807"/>
                </a:lnSpc>
              </a:pPr>
              <a:r>
                <a:rPr lang="en-US" sz="1799">
                  <a:solidFill>
                    <a:srgbClr val="000000"/>
                  </a:solidFill>
                  <a:latin typeface="DM Sans Bold"/>
                </a:rPr>
                <a:t>1. Scalability Challenges:</a:t>
              </a:r>
            </a:p>
            <a:p>
              <a:pPr marL="388599" lvl="1" indent="-194299">
                <a:lnSpc>
                  <a:spcPts val="2807"/>
                </a:lnSpc>
                <a:buFont typeface="Arial"/>
                <a:buChar char="•"/>
              </a:pPr>
              <a:r>
                <a:rPr lang="en-US" sz="1799">
                  <a:solidFill>
                    <a:srgbClr val="000000"/>
                  </a:solidFill>
                  <a:latin typeface="DM Sans"/>
                </a:rPr>
                <a:t>The efficient management of a large-scale communication network remains a key challenge that demands further investigation.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897</Words>
  <Application>Microsoft Office PowerPoint</Application>
  <PresentationFormat>Özel</PresentationFormat>
  <Paragraphs>86</Paragraphs>
  <Slides>12</Slides>
  <Notes>0</Notes>
  <HiddenSlides>0</HiddenSlides>
  <MMClips>2</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12</vt:i4>
      </vt:variant>
    </vt:vector>
  </HeadingPairs>
  <TitlesOfParts>
    <vt:vector size="21" baseType="lpstr">
      <vt:lpstr>Arial</vt:lpstr>
      <vt:lpstr>DM Sans Semi-Bold</vt:lpstr>
      <vt:lpstr>DM Sans Bold</vt:lpstr>
      <vt:lpstr>Calibri</vt:lpstr>
      <vt:lpstr>Open Sans Extra Bold</vt:lpstr>
      <vt:lpstr>Canva Sans Bold</vt:lpstr>
      <vt:lpstr>DM Sans</vt:lpstr>
      <vt:lpstr>Canva Sans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capstone_dilek_tayli</dc:title>
  <cp:lastModifiedBy>Dilek Taylı</cp:lastModifiedBy>
  <cp:revision>2</cp:revision>
  <dcterms:created xsi:type="dcterms:W3CDTF">2006-08-16T00:00:00Z</dcterms:created>
  <dcterms:modified xsi:type="dcterms:W3CDTF">2024-01-21T20:54:12Z</dcterms:modified>
  <dc:identifier>DAF2St-K7iw</dc:identifier>
</cp:coreProperties>
</file>